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3" r:id="rId2"/>
    <p:sldId id="544" r:id="rId3"/>
    <p:sldId id="519" r:id="rId4"/>
    <p:sldId id="431" r:id="rId5"/>
    <p:sldId id="435" r:id="rId6"/>
    <p:sldId id="496" r:id="rId7"/>
    <p:sldId id="464" r:id="rId8"/>
    <p:sldId id="521" r:id="rId9"/>
    <p:sldId id="513" r:id="rId10"/>
    <p:sldId id="523" r:id="rId11"/>
    <p:sldId id="517" r:id="rId12"/>
    <p:sldId id="545"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2" r:id="rId38"/>
    <p:sldId id="511" r:id="rId39"/>
    <p:sldId id="546" r:id="rId40"/>
    <p:sldId id="547" r:id="rId41"/>
    <p:sldId id="548" r:id="rId42"/>
    <p:sldId id="549" r:id="rId43"/>
    <p:sldId id="550"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78318" autoAdjust="0"/>
  </p:normalViewPr>
  <p:slideViewPr>
    <p:cSldViewPr snapToGrid="0">
      <p:cViewPr>
        <p:scale>
          <a:sx n="110" d="100"/>
          <a:sy n="110" d="100"/>
        </p:scale>
        <p:origin x="-528"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654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Cambodia,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Cambodia</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i="1"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Cambodia’s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Cambodia 2010 </a:t>
            </a:r>
            <a:r>
              <a:rPr lang="en-US" i="1" dirty="0" smtClean="0"/>
              <a:t>Under—five child </a:t>
            </a:r>
            <a:r>
              <a:rPr lang="en-US" i="1" baseline="0" dirty="0" smtClean="0"/>
              <a:t> m</a:t>
            </a:r>
            <a:r>
              <a:rPr lang="en-US" i="1" dirty="0" smtClean="0"/>
              <a:t>ortality rate </a:t>
            </a:r>
            <a:r>
              <a:rPr lang="en-US" dirty="0" smtClean="0"/>
              <a:t>and </a:t>
            </a:r>
            <a:r>
              <a:rPr lang="en-US" i="1" dirty="0" smtClean="0"/>
              <a:t>Maternal mortality ratio </a:t>
            </a:r>
            <a:r>
              <a:rPr lang="en-US" dirty="0" smtClean="0"/>
              <a:t>are declining rapidly.  Newer UN</a:t>
            </a:r>
            <a:r>
              <a:rPr lang="en-US" baseline="0" dirty="0" smtClean="0"/>
              <a:t> estimates show an </a:t>
            </a:r>
            <a:r>
              <a:rPr lang="en-US" i="1" baseline="0" dirty="0" smtClean="0"/>
              <a:t>Under-five mortality rate </a:t>
            </a:r>
            <a:r>
              <a:rPr lang="en-US" baseline="0" dirty="0" smtClean="0"/>
              <a:t>of 43 for 2011.</a:t>
            </a:r>
            <a:endParaRPr lang="en-US" dirty="0" smtClean="0"/>
          </a:p>
          <a:p>
            <a:endParaRPr lang="en-US" baseline="0" dirty="0" smtClean="0"/>
          </a:p>
          <a:p>
            <a:r>
              <a:rPr lang="en-US" baseline="0" dirty="0" smtClean="0"/>
              <a:t>Note: Updated 2011 child mortality data from “</a:t>
            </a:r>
            <a:r>
              <a:rPr lang="en-ZA" sz="1200" b="0" i="0" kern="1200" dirty="0" smtClean="0">
                <a:solidFill>
                  <a:schemeClr val="tx1"/>
                </a:solidFill>
                <a:effectLst/>
                <a:latin typeface="+mn-lt"/>
                <a:ea typeface="+mn-ea"/>
                <a:cs typeface="+mn-cs"/>
              </a:rPr>
              <a:t>The UN Inter-agency Group for Child Mortality Estimation, 2012”</a:t>
            </a:r>
            <a:endParaRPr 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Southeast Asia, including Cambodia,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42% of child deaths occur in the neonatal period.  Most of these can be prevented.  Post-neonatal deaths can, also,</a:t>
            </a:r>
            <a:r>
              <a:rPr lang="en-US" baseline="0" dirty="0" smtClean="0"/>
              <a:t> mostly be prevented and come from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significantly,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improving.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89% of women are attending </a:t>
            </a:r>
            <a:r>
              <a:rPr lang="en-US" i="1" baseline="0" dirty="0" smtClean="0"/>
              <a:t>antenatal care</a:t>
            </a:r>
            <a:r>
              <a:rPr lang="en-US" baseline="0" dirty="0" smtClean="0"/>
              <a:t> with a skilled provider at least once during pregnancy.  Far fewer 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Rural C-Section rates are still below the minimum needed to save women’s lives.  Data for postnatal visits for baby are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Cambodia’s </a:t>
            </a:r>
            <a:r>
              <a:rPr lang="en-US" i="1" dirty="0" smtClean="0"/>
              <a:t>Immunization</a:t>
            </a:r>
            <a:r>
              <a:rPr lang="en-US" dirty="0" smtClean="0"/>
              <a:t> coverage is</a:t>
            </a:r>
            <a:r>
              <a:rPr lang="en-US" baseline="0" dirty="0" smtClean="0"/>
              <a:t> high and consistent.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some 64% of caregivers</a:t>
            </a:r>
            <a:r>
              <a:rPr lang="en-US" baseline="0" dirty="0" smtClean="0"/>
              <a:t> sought treatment from an appropriate provider when their children had suspected pneumonia.  39% of children with suspected pneumonia received 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Cambodia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Cambodia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few children were</a:t>
            </a:r>
            <a:r>
              <a:rPr lang="en-US" baseline="0" dirty="0" smtClean="0"/>
              <a:t> sleeping under treated bed nets in 2005.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slowly declining.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are high and improving</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in both urban and rural areas is growing, however, 36% of the population are still without improved drinking water.  20% of the rural population are using surface water for drinking.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72% of the rural population and 11%</a:t>
            </a:r>
            <a:r>
              <a:rPr lang="en-US" baseline="0" dirty="0" smtClean="0"/>
              <a:t> of the urban population</a:t>
            </a:r>
            <a:r>
              <a:rPr lang="en-US" dirty="0" smtClean="0"/>
              <a:t> still practice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Cambodia has adopted many of the policies being tracked by Countdown.  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Indicators for </a:t>
            </a:r>
            <a:r>
              <a:rPr lang="en-US" i="1" dirty="0" smtClean="0"/>
              <a:t>Systems and financing</a:t>
            </a:r>
            <a:r>
              <a:rPr lang="en-US" dirty="0" smtClean="0"/>
              <a:t> give a</a:t>
            </a:r>
            <a:r>
              <a:rPr lang="en-US" baseline="0" dirty="0" smtClean="0"/>
              <a:t> limited, but useful, picture of system strengths and weaknesses.</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baseline="0" dirty="0" smtClean="0"/>
              <a:t>, which depends on health facilities. </a:t>
            </a:r>
            <a:r>
              <a:rPr lang="en-US" i="1" baseline="0" dirty="0" smtClean="0"/>
              <a:t>4+ antenatal care visits  </a:t>
            </a:r>
            <a:r>
              <a:rPr lang="en-US" baseline="0" dirty="0" smtClean="0"/>
              <a:t>also show a large gap in coverage.  </a:t>
            </a:r>
            <a:r>
              <a:rPr lang="en-US" dirty="0" smtClean="0">
                <a:solidFill>
                  <a:srgbClr val="FF0000"/>
                </a:solidFill>
              </a:rPr>
              <a:t>Only 3 interventions (</a:t>
            </a:r>
            <a:r>
              <a:rPr lang="en-US" i="1" dirty="0" smtClean="0">
                <a:solidFill>
                  <a:srgbClr val="FF0000"/>
                </a:solidFill>
              </a:rPr>
              <a:t>early initiation of breastfeeding</a:t>
            </a:r>
            <a:r>
              <a:rPr lang="en-US" dirty="0" smtClean="0">
                <a:solidFill>
                  <a:srgbClr val="FF0000"/>
                </a:solidFill>
              </a:rPr>
              <a:t>, </a:t>
            </a:r>
            <a:r>
              <a:rPr lang="en-US" i="1" dirty="0" smtClean="0">
                <a:solidFill>
                  <a:srgbClr val="FF0000"/>
                </a:solidFill>
              </a:rPr>
              <a:t>vitamin A </a:t>
            </a:r>
            <a:r>
              <a:rPr lang="en-US" dirty="0" smtClean="0">
                <a:solidFill>
                  <a:srgbClr val="FF0000"/>
                </a:solidFill>
              </a:rPr>
              <a:t>and </a:t>
            </a:r>
            <a:r>
              <a:rPr lang="en-US" i="1" dirty="0" smtClean="0">
                <a:solidFill>
                  <a:srgbClr val="FF0000"/>
                </a:solidFill>
              </a:rPr>
              <a:t>ORT for children with diarrhoea</a:t>
            </a:r>
            <a:r>
              <a:rPr lang="en-US" dirty="0" smtClean="0">
                <a:solidFill>
                  <a:srgbClr val="FF0000"/>
                </a:solidFill>
              </a:rPr>
              <a:t>) show much smaller gaps in coverage. </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Cambodia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14678200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baseline="0" dirty="0" smtClean="0"/>
              <a:t> , and</a:t>
            </a:r>
            <a:r>
              <a:rPr lang="en-US" dirty="0" smtClean="0"/>
              <a:t> Part 2 will describe</a:t>
            </a:r>
            <a:r>
              <a:rPr lang="en-US" baseline="0" dirty="0" smtClean="0"/>
              <a:t> the </a:t>
            </a:r>
            <a:r>
              <a:rPr lang="en-GB" i="0" baseline="0" dirty="0" smtClean="0"/>
              <a:t>Cambodia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a:t>
            </a:r>
            <a:r>
              <a:rPr lang="en-US" sz="1200" b="0" i="1" kern="1200" dirty="0" err="1" smtClean="0">
                <a:solidFill>
                  <a:schemeClr val="tx1"/>
                </a:solidFill>
                <a:latin typeface="+mn-lt"/>
                <a:ea typeface="+mn-ea"/>
                <a:cs typeface="+mn-cs"/>
              </a:rPr>
              <a:t>bednet</a:t>
            </a:r>
            <a:r>
              <a:rPr lang="en-US" sz="1200" b="0" i="1" kern="1200" dirty="0" smtClean="0">
                <a:solidFill>
                  <a:schemeClr val="tx1"/>
                </a:solidFill>
                <a:latin typeface="+mn-lt"/>
                <a:ea typeface="+mn-ea"/>
                <a:cs typeface="+mn-cs"/>
              </a:rPr>
              <a: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t>
                </a:r>
                <a:r>
                  <a:rPr lang="en-US" sz="1200" kern="1200" smtClean="0">
                    <a:solidFill>
                      <a:schemeClr val="tx1"/>
                    </a:solidFill>
                    <a:latin typeface="+mn-lt"/>
                    <a:ea typeface="+mn-ea"/>
                    <a:cs typeface="+mn-cs"/>
                  </a:rPr>
                  <a:t>an overall</a:t>
                </a:r>
                <a:r>
                  <a:rPr lang="en-US" sz="1200" kern="1200" baseline="0" smtClean="0">
                    <a:solidFill>
                      <a:schemeClr val="tx1"/>
                    </a:solidFill>
                    <a:latin typeface="+mn-lt"/>
                    <a:ea typeface="+mn-ea"/>
                    <a:cs typeface="+mn-cs"/>
                  </a:rPr>
                  <a:t> </a:t>
                </a:r>
                <a:r>
                  <a:rPr lang="en-US" sz="1200" kern="1200" smtClean="0">
                    <a:solidFill>
                      <a:schemeClr val="tx1"/>
                    </a:solidFill>
                    <a:latin typeface="+mn-lt"/>
                    <a:ea typeface="+mn-ea"/>
                    <a:cs typeface="+mn-cs"/>
                  </a:rPr>
                  <a:t>picture </a:t>
                </a:r>
                <a:r>
                  <a:rPr lang="en-US" sz="1200" kern="1200" dirty="0" smtClean="0">
                    <a:solidFill>
                      <a:schemeClr val="tx1"/>
                    </a:solidFill>
                    <a:latin typeface="+mn-lt"/>
                    <a:ea typeface="+mn-ea"/>
                    <a:cs typeface="+mn-cs"/>
                  </a:rPr>
                  <a:t>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Cambodia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Cambodia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1123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2010:</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219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algn="ctr">
              <a:defRPr/>
            </a:pPr>
            <a:r>
              <a:rPr lang="en-US" sz="2200" dirty="0" smtClean="0">
                <a:latin typeface="+mn-lt"/>
              </a:rPr>
              <a:t>Under-five </a:t>
            </a:r>
            <a:r>
              <a:rPr lang="en-US" sz="2200" dirty="0">
                <a:latin typeface="+mn-lt"/>
              </a:rPr>
              <a:t>m</a:t>
            </a:r>
            <a:r>
              <a:rPr lang="en-US" sz="2200" dirty="0" smtClean="0">
                <a:latin typeface="+mn-lt"/>
              </a:rPr>
              <a:t>ortality rate (U5MR)= 43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99" y="1823303"/>
            <a:ext cx="8695902" cy="3282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32%</a:t>
            </a:r>
            <a:endParaRPr lang="en-US" sz="2400" dirty="0" smtClean="0">
              <a:latin typeface="+mn-lt"/>
            </a:endParaRPr>
          </a:p>
          <a:p>
            <a:r>
              <a:rPr lang="en-US" sz="2400" dirty="0" smtClean="0">
                <a:latin typeface="+mn-lt"/>
              </a:rPr>
              <a:t>Hypertension –17%</a:t>
            </a:r>
          </a:p>
          <a:p>
            <a:pPr lvl="0"/>
            <a:r>
              <a:rPr lang="en-US" sz="2400" dirty="0" smtClean="0">
                <a:solidFill>
                  <a:prstClr val="black"/>
                </a:solidFill>
                <a:latin typeface="Calibri"/>
              </a:rPr>
              <a:t>Unsafe </a:t>
            </a:r>
            <a:r>
              <a:rPr lang="en-US" sz="2400" dirty="0">
                <a:solidFill>
                  <a:prstClr val="black"/>
                </a:solidFill>
                <a:latin typeface="Calibri"/>
              </a:rPr>
              <a:t>abortion – 9</a:t>
            </a:r>
            <a:r>
              <a:rPr lang="en-US" sz="2400" dirty="0" smtClean="0">
                <a:solidFill>
                  <a:prstClr val="black"/>
                </a:solidFill>
                <a:latin typeface="Calibri"/>
              </a:rPr>
              <a:t>%</a:t>
            </a:r>
            <a:endParaRPr lang="en-US" sz="2400" dirty="0" smtClean="0">
              <a:latin typeface="+mn-lt"/>
            </a:endParaRPr>
          </a:p>
          <a:p>
            <a:pPr lvl="0"/>
            <a:r>
              <a:rPr lang="en-US" sz="2400" dirty="0">
                <a:solidFill>
                  <a:prstClr val="black"/>
                </a:solidFill>
                <a:latin typeface="Calibri"/>
              </a:rPr>
              <a:t>Sepsis – 8</a:t>
            </a:r>
            <a:r>
              <a:rPr lang="en-US" sz="2400" dirty="0" smtClean="0">
                <a:solidFill>
                  <a:prstClr val="black"/>
                </a:solidFill>
                <a:latin typeface="Calibri"/>
              </a:rPr>
              <a:t>%</a:t>
            </a:r>
            <a:endParaRPr lang="en-US" sz="2000" i="1"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0531" y="1422984"/>
            <a:ext cx="5664268" cy="372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2739" y="2042573"/>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a:t>
            </a:r>
            <a:r>
              <a:rPr lang="en-US" sz="2400" dirty="0">
                <a:latin typeface="+mn-lt"/>
                <a:cs typeface="Calibri" pitchFamily="34" charset="0"/>
              </a:rPr>
              <a:t>– 4</a:t>
            </a:r>
            <a:r>
              <a:rPr lang="en-US" sz="2400" dirty="0" smtClean="0">
                <a:latin typeface="+mn-lt"/>
                <a:cs typeface="Calibri" pitchFamily="34" charset="0"/>
              </a:rPr>
              <a:t>2%</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14%</a:t>
            </a:r>
          </a:p>
          <a:p>
            <a:pPr>
              <a:defRPr/>
            </a:pPr>
            <a:r>
              <a:rPr lang="en-US" sz="2400" dirty="0" smtClean="0">
                <a:latin typeface="+mn-lt"/>
                <a:cs typeface="Calibri" pitchFamily="34" charset="0"/>
              </a:rPr>
              <a:t>Diarrhoea – </a:t>
            </a:r>
            <a:r>
              <a:rPr lang="en-US" sz="2400" dirty="0">
                <a:latin typeface="+mn-lt"/>
                <a:cs typeface="Calibri" pitchFamily="34" charset="0"/>
              </a:rPr>
              <a:t>8</a:t>
            </a:r>
            <a:r>
              <a:rPr lang="en-US" sz="2400" dirty="0" smtClean="0">
                <a:latin typeface="+mn-lt"/>
                <a:cs typeface="Calibri" pitchFamily="34" charset="0"/>
              </a:rPr>
              <a:t>%</a:t>
            </a:r>
          </a:p>
          <a:p>
            <a:pPr>
              <a:defRPr/>
            </a:pPr>
            <a:r>
              <a:rPr lang="en-US" sz="2400" dirty="0" smtClean="0">
                <a:latin typeface="+mn-lt"/>
                <a:cs typeface="Calibri" pitchFamily="34" charset="0"/>
              </a:rPr>
              <a:t>Injuries – 7%</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52625"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9540" y="1283800"/>
            <a:ext cx="6055460" cy="4172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 y="1130673"/>
            <a:ext cx="7604810" cy="5375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6350" y="407470"/>
            <a:ext cx="6907216" cy="5525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6237" y="1123855"/>
            <a:ext cx="6896100" cy="5315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9574" y="1181100"/>
            <a:ext cx="6905625" cy="5284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0043" y="1275062"/>
            <a:ext cx="6986588" cy="5063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838" y="1143000"/>
            <a:ext cx="7086024" cy="5333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168" y="1128135"/>
            <a:ext cx="7272338" cy="5167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9885" y="1207052"/>
            <a:ext cx="7126903" cy="5193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262" y="1195402"/>
            <a:ext cx="7296150" cy="4906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Cambodia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449" y="1187854"/>
            <a:ext cx="7343775" cy="4965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6850" y="1057258"/>
            <a:ext cx="6610350" cy="554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0563" y="1162050"/>
            <a:ext cx="6793528"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9331" y="1104900"/>
            <a:ext cx="6808012" cy="550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4977" y="1162050"/>
            <a:ext cx="6664699" cy="541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25538"/>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a:solidFill>
                  <a:srgbClr val="800000"/>
                </a:solidFill>
              </a:rPr>
              <a:t>PARTIAL </a:t>
            </a:r>
            <a:r>
              <a:rPr lang="en-US" sz="2400" dirty="0" smtClean="0"/>
              <a:t>- International Code of Marketing of Breastmilk Substitutes</a:t>
            </a:r>
          </a:p>
          <a:p>
            <a:r>
              <a:rPr lang="en-US" sz="2400" b="1" dirty="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PARTIAL</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smtClean="0"/>
              <a:t>Density of doctors, nurses and midwives (per 10,000 population):   </a:t>
            </a:r>
            <a:r>
              <a:rPr lang="en-US" sz="2200" b="1" dirty="0" smtClean="0">
                <a:solidFill>
                  <a:srgbClr val="800000"/>
                </a:solidFill>
              </a:rPr>
              <a:t>10.2 </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33%  </a:t>
            </a:r>
            <a:r>
              <a:rPr lang="en-US" sz="2200" dirty="0" smtClean="0"/>
              <a:t>(2008)                (%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$121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(2010)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40%</a:t>
            </a:r>
            <a:r>
              <a:rPr lang="en-US" sz="2200" dirty="0" smtClean="0">
                <a:solidFill>
                  <a:srgbClr val="800000"/>
                </a:solidFill>
              </a:rPr>
              <a:t>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$20 </a:t>
            </a:r>
            <a:r>
              <a:rPr lang="en-US" sz="2200" dirty="0" smtClean="0"/>
              <a:t>(2009)</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$74 </a:t>
            </a:r>
            <a:r>
              <a:rPr lang="en-US" sz="2200" dirty="0" smtClean="0"/>
              <a:t>(2009)</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76092" y="268288"/>
            <a:ext cx="401781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86350" y="1143000"/>
            <a:ext cx="381000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Cambodia</a:t>
            </a:r>
            <a:r>
              <a:rPr lang="en-US" sz="2800" dirty="0" smtClean="0">
                <a:cs typeface="Calibri" pitchFamily="34" charset="0"/>
              </a:rPr>
              <a:t> </a:t>
            </a:r>
          </a:p>
          <a:p>
            <a:pPr>
              <a:spcBef>
                <a:spcPts val="600"/>
              </a:spcBef>
              <a:spcAft>
                <a:spcPts val="600"/>
              </a:spcAft>
              <a:defRPr/>
            </a:pPr>
            <a:r>
              <a:rPr lang="en-US" sz="2800" dirty="0" smtClean="0">
                <a:cs typeface="Calibri" pitchFamily="34" charset="0"/>
              </a:rPr>
              <a:t>The wide bars show </a:t>
            </a:r>
            <a:r>
              <a:rPr lang="en-US" sz="2800" b="1" dirty="0" smtClean="0">
                <a:solidFill>
                  <a:srgbClr val="990033"/>
                </a:solidFill>
                <a:cs typeface="Calibri" pitchFamily="34" charset="0"/>
              </a:rPr>
              <a:t>inequality </a:t>
            </a:r>
            <a:r>
              <a:rPr lang="en-US" sz="2800" b="1" dirty="0">
                <a:solidFill>
                  <a:srgbClr val="990033"/>
                </a:solidFill>
                <a:cs typeface="Calibri" pitchFamily="34" charset="0"/>
              </a:rPr>
              <a:t>in </a:t>
            </a:r>
            <a:r>
              <a:rPr lang="en-US" sz="2800" b="1" dirty="0" smtClean="0">
                <a:solidFill>
                  <a:srgbClr val="990033"/>
                </a:solidFill>
                <a:cs typeface="Calibri" pitchFamily="34" charset="0"/>
              </a:rPr>
              <a:t>coverage </a:t>
            </a:r>
            <a:r>
              <a:rPr lang="en-US" sz="2800" dirty="0" smtClean="0">
                <a:cs typeface="Calibri" pitchFamily="34" charset="0"/>
              </a:rPr>
              <a:t>for many indicators. </a:t>
            </a:r>
          </a:p>
          <a:p>
            <a:pPr>
              <a:spcBef>
                <a:spcPts val="600"/>
              </a:spcBef>
              <a:spcAft>
                <a:spcPts val="600"/>
              </a:spcAft>
              <a:defRPr/>
            </a:pPr>
            <a:r>
              <a:rPr lang="en-US" sz="2800" dirty="0" smtClean="0">
                <a:cs typeface="Calibri" pitchFamily="34" charset="0"/>
              </a:rPr>
              <a:t>Inequality is greatest for skilled birth attendant and antenatal care.</a:t>
            </a:r>
          </a:p>
          <a:p>
            <a:pPr>
              <a:spcBef>
                <a:spcPts val="600"/>
              </a:spcBef>
              <a:spcAft>
                <a:spcPts val="600"/>
              </a:spcAft>
              <a:defRPr/>
            </a:pPr>
            <a:r>
              <a:rPr lang="en-US" sz="2800" dirty="0" smtClean="0">
                <a:cs typeface="Calibri" pitchFamily="34" charset="0"/>
              </a:rPr>
              <a:t> Only 3 indicators show </a:t>
            </a:r>
            <a:r>
              <a:rPr lang="en-US" sz="2800" dirty="0">
                <a:cs typeface="Calibri" pitchFamily="34" charset="0"/>
              </a:rPr>
              <a:t>much smaller </a:t>
            </a:r>
            <a:r>
              <a:rPr lang="en-US" sz="2800" b="1" dirty="0">
                <a:solidFill>
                  <a:schemeClr val="accent2">
                    <a:lumMod val="75000"/>
                  </a:schemeClr>
                </a:solidFill>
                <a:cs typeface="Calibri" pitchFamily="34" charset="0"/>
              </a:rPr>
              <a:t>gaps</a:t>
            </a:r>
            <a:r>
              <a:rPr lang="en-US" sz="2800" dirty="0">
                <a:cs typeface="Calibri" pitchFamily="34" charset="0"/>
              </a:rPr>
              <a:t> </a:t>
            </a:r>
            <a:r>
              <a:rPr lang="en-US" sz="2800" b="1" dirty="0">
                <a:solidFill>
                  <a:schemeClr val="accent2">
                    <a:lumMod val="75000"/>
                  </a:schemeClr>
                </a:solidFill>
                <a:cs typeface="Calibri" pitchFamily="34" charset="0"/>
              </a:rPr>
              <a:t>in </a:t>
            </a:r>
            <a:r>
              <a:rPr lang="en-US" sz="2800" b="1" dirty="0" smtClean="0">
                <a:solidFill>
                  <a:schemeClr val="accent2">
                    <a:lumMod val="75000"/>
                  </a:schemeClr>
                </a:solidFill>
                <a:cs typeface="Calibri" pitchFamily="34" charset="0"/>
              </a:rPr>
              <a:t>coverage.</a:t>
            </a:r>
            <a:endParaRPr lang="en-US" sz="2800" dirty="0">
              <a:solidFill>
                <a:srgbClr val="C00000"/>
              </a:solidFill>
              <a:cs typeface="Calibri" pitchFamily="34" charset="0"/>
            </a:endParaRPr>
          </a:p>
          <a:p>
            <a:pPr>
              <a:spcBef>
                <a:spcPts val="600"/>
              </a:spcBef>
              <a:spcAft>
                <a:spcPts val="600"/>
              </a:spcAft>
              <a:defRPr/>
            </a:pPr>
            <a:endParaRPr lang="en-US" sz="2800" dirty="0">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211138"/>
            <a:ext cx="4247734" cy="648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Cambodia </a:t>
            </a:r>
            <a:endParaRPr lang="en-US" sz="4600" dirty="0"/>
          </a:p>
        </p:txBody>
      </p:sp>
    </p:spTree>
    <p:extLst>
      <p:ext uri="{BB962C8B-B14F-4D97-AF65-F5344CB8AC3E}">
        <p14:creationId xmlns:p14="http://schemas.microsoft.com/office/powerpoint/2010/main" val="17796295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Cambodia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8486" y="1715200"/>
            <a:ext cx="5387027" cy="48888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77837" y="1714500"/>
            <a:ext cx="5388326" cy="48744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65299" y="1346200"/>
            <a:ext cx="6613401" cy="48600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1378" y="1435100"/>
            <a:ext cx="6661243" cy="48708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13006</TotalTime>
  <Words>2968</Words>
  <Application>Microsoft Macintosh PowerPoint</Application>
  <PresentationFormat>On-screen Show (4:3)</PresentationFormat>
  <Paragraphs>261</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Cambodia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778</cp:revision>
  <cp:lastPrinted>2012-06-12T19:26:24Z</cp:lastPrinted>
  <dcterms:created xsi:type="dcterms:W3CDTF">2008-01-10T17:37:13Z</dcterms:created>
  <dcterms:modified xsi:type="dcterms:W3CDTF">2014-12-03T11:08:51Z</dcterms:modified>
</cp:coreProperties>
</file>