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0"/>
  </p:notesMasterIdLst>
  <p:handoutMasterIdLst>
    <p:handoutMasterId r:id="rId41"/>
  </p:handoutMasterIdLst>
  <p:sldIdLst>
    <p:sldId id="534" r:id="rId2"/>
    <p:sldId id="535" r:id="rId3"/>
    <p:sldId id="519" r:id="rId4"/>
    <p:sldId id="431" r:id="rId5"/>
    <p:sldId id="435" r:id="rId6"/>
    <p:sldId id="496" r:id="rId7"/>
    <p:sldId id="464" r:id="rId8"/>
    <p:sldId id="521" r:id="rId9"/>
    <p:sldId id="513" r:id="rId10"/>
    <p:sldId id="523" r:id="rId11"/>
    <p:sldId id="517" r:id="rId12"/>
    <p:sldId id="536" r:id="rId13"/>
    <p:sldId id="522" r:id="rId14"/>
    <p:sldId id="390" r:id="rId15"/>
    <p:sldId id="412" r:id="rId16"/>
    <p:sldId id="518" r:id="rId17"/>
    <p:sldId id="500" r:id="rId18"/>
    <p:sldId id="413" r:id="rId19"/>
    <p:sldId id="533"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800000"/>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294" autoAdjust="0"/>
    <p:restoredTop sz="78318" autoAdjust="0"/>
  </p:normalViewPr>
  <p:slideViewPr>
    <p:cSldViewPr snapToGrid="0">
      <p:cViewPr>
        <p:scale>
          <a:sx n="110" d="100"/>
          <a:sy n="110" d="100"/>
        </p:scale>
        <p:origin x="-528" y="-80"/>
      </p:cViewPr>
      <p:guideLst>
        <p:guide orient="horz" pos="2160"/>
        <p:guide pos="2880"/>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theme" Target="theme/theme1.xml"/><Relationship Id="rId47"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notesMaster" Target="notesMasters/notesMaster1.xml"/><Relationship Id="rId41" Type="http://schemas.openxmlformats.org/officeDocument/2006/relationships/handoutMaster" Target="handoutMasters/handoutMaster1.xml"/><Relationship Id="rId42" Type="http://schemas.openxmlformats.org/officeDocument/2006/relationships/printerSettings" Target="printerSettings/printerSettings1.bin"/><Relationship Id="rId43" Type="http://schemas.openxmlformats.org/officeDocument/2006/relationships/commentAuthors" Target="commentAuthors.xml"/><Relationship Id="rId44" Type="http://schemas.openxmlformats.org/officeDocument/2006/relationships/presProps" Target="presProps.xml"/><Relationship Id="rId4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03/12/2014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03/12/2014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China,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dirty="0" smtClean="0"/>
              <a:t>for China</a:t>
            </a:r>
            <a:r>
              <a:rPr lang="en-US" i="0" baseline="0" dirty="0" smtClean="0"/>
              <a:t> </a:t>
            </a:r>
            <a:r>
              <a:rPr lang="en-US" i="0" dirty="0" smtClean="0"/>
              <a:t>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latin typeface="Calibri" pitchFamily="34" charset="0"/>
                <a:cs typeface="Calibri" pitchFamily="34" charset="0"/>
              </a:rPr>
              <a:pPr eaLnBrk="1" hangingPunct="1"/>
              <a:t>15</a:t>
            </a:fld>
            <a:endParaRPr lang="en-US" dirty="0" smtClean="0">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China’s official mortality statistics.)</a:t>
            </a:r>
          </a:p>
          <a:p>
            <a:r>
              <a:rPr lang="en-US" dirty="0" smtClean="0"/>
              <a:t>Other data</a:t>
            </a:r>
            <a:r>
              <a:rPr lang="en-US" baseline="0" dirty="0" smtClean="0"/>
              <a:t> sources are listed here and include </a:t>
            </a:r>
            <a:r>
              <a:rPr lang="en-US" dirty="0" smtClean="0"/>
              <a:t>country reports.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China has made impressive gains in reducing the </a:t>
            </a:r>
            <a:r>
              <a:rPr lang="en-US" i="1" dirty="0" smtClean="0"/>
              <a:t>Under—five child mortality rate  </a:t>
            </a:r>
            <a:r>
              <a:rPr lang="en-US" dirty="0" smtClean="0"/>
              <a:t>and </a:t>
            </a:r>
            <a:r>
              <a:rPr lang="en-US" i="1" dirty="0" smtClean="0"/>
              <a:t>Maternal mortality ratio.  </a:t>
            </a:r>
            <a:r>
              <a:rPr lang="en-US" dirty="0" smtClean="0"/>
              <a:t> Newer UN</a:t>
            </a:r>
            <a:r>
              <a:rPr lang="en-US" baseline="0" dirty="0" smtClean="0"/>
              <a:t> estimates show an Under-five mortality rate of 15 for 2011.</a:t>
            </a:r>
            <a:endParaRPr lang="en-US" dirty="0" smtClean="0"/>
          </a:p>
          <a:p>
            <a:endParaRPr lang="en-US" baseline="0" dirty="0" smtClean="0"/>
          </a:p>
          <a:p>
            <a:r>
              <a:rPr lang="en-US" i="1" baseline="0" dirty="0" smtClean="0"/>
              <a:t>(Note: Updated 2011 child mortality data from “</a:t>
            </a:r>
            <a:r>
              <a:rPr lang="en-ZA" sz="1200" b="0" i="1" kern="1200" dirty="0" smtClean="0">
                <a:solidFill>
                  <a:schemeClr val="tx1"/>
                </a:solidFill>
                <a:effectLst/>
                <a:latin typeface="+mn-lt"/>
                <a:ea typeface="+mn-ea"/>
                <a:cs typeface="+mn-cs"/>
              </a:rPr>
              <a:t>The UN Inter-agency Group for Child Mortality Estimation, 2012”)</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a:t>
            </a:r>
            <a:r>
              <a:rPr lang="en-US" i="0" dirty="0" smtClean="0"/>
              <a:t>East</a:t>
            </a:r>
            <a:r>
              <a:rPr lang="en-US" i="0" baseline="0" dirty="0" smtClean="0"/>
              <a:t> </a:t>
            </a:r>
            <a:r>
              <a:rPr lang="en-US" i="0" dirty="0" smtClean="0"/>
              <a:t>Asia, including China,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19</a:t>
            </a:fld>
            <a:endParaRPr lang="en-US" dirty="0" smtClean="0">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Some 58% of child deaths occur in the neonatal period.  Most of these can be prevented.  Post-neonatal deaths can, also,</a:t>
            </a:r>
            <a:r>
              <a:rPr lang="en-US" baseline="0" dirty="0" smtClean="0"/>
              <a:t> mostly be prevented and mainly come from Pneumonia and Injuries.  </a:t>
            </a:r>
            <a:r>
              <a:rPr lang="en-US" dirty="0" smtClean="0"/>
              <a:t>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endParaRPr lang="en-US" i="0" baseline="0" dirty="0" smtClean="0"/>
          </a:p>
          <a:p>
            <a:r>
              <a:rPr lang="en-US" baseline="0" dirty="0" smtClean="0"/>
              <a:t>(</a:t>
            </a:r>
            <a:r>
              <a:rPr lang="en-US" i="1" baseline="0" dirty="0" smtClean="0"/>
              <a:t>Please note that updated infant and neonatal mortality rates as of 2011 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often varies greatly along the continuum of care.  It’s useful to consider what delivery strategies are used to deliver these interventions and how</a:t>
            </a:r>
            <a:r>
              <a:rPr lang="en-US" baseline="0" dirty="0" smtClean="0"/>
              <a:t> to overcome </a:t>
            </a:r>
            <a:r>
              <a:rPr lang="en-US" i="0" baseline="0" dirty="0" smtClean="0"/>
              <a:t>barriers to delivery or to utilization of key services.  Data is lacking for antenatal care and postnatal care.  </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is very high.  Still, it’s important to consider </a:t>
            </a:r>
            <a:r>
              <a:rPr lang="en-US" b="0" i="0" baseline="0" dirty="0" smtClean="0"/>
              <a:t>anyone lacking access as well as quality of care issues.</a:t>
            </a:r>
            <a:r>
              <a:rPr lang="en-US" i="0" baseline="0" dirty="0" smtClean="0"/>
              <a:t>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can</a:t>
            </a:r>
            <a:r>
              <a:rPr lang="en-US" baseline="0" dirty="0" smtClean="0"/>
              <a:t> still be improved.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92</a:t>
            </a:r>
            <a:r>
              <a:rPr lang="en-US" baseline="0" dirty="0" smtClean="0"/>
              <a:t>% of women attend </a:t>
            </a:r>
            <a:r>
              <a:rPr lang="en-US" i="1" baseline="0" dirty="0" smtClean="0"/>
              <a:t>Antenatal care </a:t>
            </a:r>
            <a:r>
              <a:rPr lang="en-US" baseline="0" dirty="0" smtClean="0"/>
              <a:t>with a skilled provider at least once during pregnancy.  Data on the percentage of women attending 4 or more times is not available, as indicated on the next slide.   Quality of care for antenatal visits also needs to be considered.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data is not available for many of the indicators tracked by Countdown.</a:t>
            </a:r>
            <a:r>
              <a:rPr lang="en-US" baseline="0" dirty="0" smtClean="0"/>
              <a:t>  Urban C-Section rates are reportedly very high and might place mothers and babies at unnecessary risk.</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China’s </a:t>
            </a:r>
            <a:r>
              <a:rPr lang="en-US" i="1" dirty="0" smtClean="0"/>
              <a:t>Immunization</a:t>
            </a:r>
            <a:r>
              <a:rPr lang="en-US" dirty="0" smtClean="0"/>
              <a:t> coverage is</a:t>
            </a:r>
            <a:r>
              <a:rPr lang="en-US" baseline="0" dirty="0" smtClean="0"/>
              <a:t> high and consistent.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is no</a:t>
            </a:r>
            <a:r>
              <a:rPr lang="en-US" baseline="0" dirty="0" smtClean="0"/>
              <a:t> data available on percentage </a:t>
            </a:r>
            <a:r>
              <a:rPr lang="en-US" sz="1200" kern="1200" dirty="0" smtClean="0">
                <a:solidFill>
                  <a:schemeClr val="tx1"/>
                </a:solidFill>
                <a:latin typeface="+mn-lt"/>
                <a:ea typeface="+mn-ea"/>
                <a:cs typeface="+mn-cs"/>
              </a:rPr>
              <a:t>of children with suspected pneumonia were taken to an appropriate provider.</a:t>
            </a:r>
            <a:r>
              <a:rPr lang="en-US" sz="1200" kern="1200" baseline="0" dirty="0" smtClean="0">
                <a:solidFill>
                  <a:schemeClr val="tx1"/>
                </a:solidFill>
                <a:latin typeface="+mn-lt"/>
                <a:ea typeface="+mn-ea"/>
                <a:cs typeface="+mn-cs"/>
              </a:rPr>
              <a:t> </a:t>
            </a:r>
            <a:r>
              <a:rPr lang="en-US" baseline="0" dirty="0" smtClean="0"/>
              <a:t> Data on those receiving antibiotics is also not available.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 data available on management of diarrhoea in children.</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China might </a:t>
            </a:r>
            <a:r>
              <a:rPr lang="en-US" i="0" dirty="0" smtClean="0"/>
              <a:t>know about the </a:t>
            </a:r>
            <a:r>
              <a:rPr lang="en-US" i="1" dirty="0" smtClean="0"/>
              <a:t>Countdown to 2015 for Maternal,</a:t>
            </a:r>
            <a:r>
              <a:rPr lang="en-US" i="1" baseline="0" dirty="0" smtClean="0"/>
              <a:t> Newborn and Child Health</a:t>
            </a:r>
            <a:r>
              <a:rPr lang="en-US" i="0" dirty="0" smtClean="0"/>
              <a:t>.  The Countdown has been producing individual country profiles since 2005. This slide show is intended to stimulate discussion about country progress in China</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 data available.</a:t>
            </a:r>
          </a:p>
          <a:p>
            <a:endParaRPr lang="en-US" dirty="0" smtClean="0"/>
          </a:p>
          <a:p>
            <a:r>
              <a:rPr lang="en-US" i="1" dirty="0" smtClean="0"/>
              <a:t>(The</a:t>
            </a:r>
            <a:r>
              <a:rPr lang="en-US" i="1" baseline="0" dirty="0" smtClean="0"/>
              <a:t> presenter might use this slide to discuss sub-national issues of malaria and use of treated bednets or this slide can be omitted.)</a:t>
            </a:r>
            <a:endParaRPr lang="en-US" i="1"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rates have </a:t>
            </a:r>
            <a:r>
              <a:rPr lang="en-US" baseline="0" dirty="0" smtClean="0"/>
              <a:t>declined.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breastfeeding</a:t>
            </a:r>
            <a:r>
              <a:rPr lang="en-US" dirty="0" smtClean="0"/>
              <a:t> rates </a:t>
            </a:r>
            <a:r>
              <a:rPr lang="en-US" baseline="0" dirty="0" smtClean="0"/>
              <a:t>were 28% in 2008</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a:t>
            </a:r>
            <a:r>
              <a:rPr lang="en-US" baseline="0" dirty="0" smtClean="0"/>
              <a:t> to </a:t>
            </a:r>
            <a:r>
              <a:rPr lang="en-US" i="1" baseline="0" dirty="0" smtClean="0"/>
              <a:t>Improved drinking water </a:t>
            </a:r>
            <a:r>
              <a:rPr lang="en-US" baseline="0" dirty="0" smtClean="0"/>
              <a:t>continues to grow.  Around 15% of the rural population are still without improved drinking water.</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30% of the rural population still use unimproved facilities.</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China has adopted many of the policies tracked by Countdown,</a:t>
            </a:r>
            <a:r>
              <a:rPr lang="en-US" baseline="0" dirty="0" smtClean="0"/>
              <a:t> while others are partially adopted or not adopted.  </a:t>
            </a:r>
            <a:r>
              <a:rPr lang="en-US" sz="1200" kern="1200" dirty="0" smtClean="0">
                <a:solidFill>
                  <a:schemeClr val="tx1"/>
                </a:solidFill>
                <a:latin typeface="+mn-lt"/>
                <a:ea typeface="+mn-ea"/>
                <a:cs typeface="+mn-cs"/>
              </a:rPr>
              <a:t>The country can consider if adopting these or other internationally recommended policies and implementing them at scale will improve coverage of life saving interventions. </a:t>
            </a:r>
            <a:r>
              <a:rPr lang="en-US" baseline="0" dirty="0" smtClean="0"/>
              <a:t>         </a:t>
            </a:r>
            <a:endParaRPr lang="en-US" dirty="0" smtClean="0"/>
          </a:p>
          <a:p>
            <a:r>
              <a:rPr lang="en-US" baseline="0" dirty="0" smtClean="0"/>
              <a:t> </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r>
              <a:rPr lang="en-US" dirty="0" smtClean="0"/>
              <a:t>This slide is included to show coverage for different wealth groups for a range of interventions along the continuum of care.  54 Countdown</a:t>
            </a:r>
            <a:r>
              <a:rPr lang="en-US" baseline="0" dirty="0" smtClean="0"/>
              <a:t> countries have sufficient data to provide information on </a:t>
            </a:r>
            <a:r>
              <a:rPr lang="en-US" dirty="0" smtClean="0"/>
              <a:t>socioeconomic status, gender, urban/rural residence, etc.  China does not have sufficient data for the Countdown equity analysis.  Conducting national household surveys periodically will both provide</a:t>
            </a:r>
            <a:r>
              <a:rPr lang="en-US" baseline="0" dirty="0" smtClean="0"/>
              <a:t> overall</a:t>
            </a:r>
            <a:r>
              <a:rPr lang="en-US" dirty="0" smtClean="0"/>
              <a:t> coverage data and allow for equity analyses in order to better understand the underserved populations.    </a:t>
            </a:r>
            <a:endParaRPr lang="en-US" baseline="0" dirty="0"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38</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baseline="0" dirty="0" smtClean="0"/>
              <a:t> , and </a:t>
            </a:r>
            <a:r>
              <a:rPr lang="en-US" dirty="0" smtClean="0"/>
              <a:t>Part 2 will describe</a:t>
            </a:r>
            <a:r>
              <a:rPr lang="en-US" baseline="0" dirty="0" smtClean="0"/>
              <a:t> the </a:t>
            </a:r>
            <a:r>
              <a:rPr lang="en-GB" i="0" baseline="0" dirty="0" smtClean="0"/>
              <a:t>China</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03/12/2014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03/12/2014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03/12/2014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03/12/2014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3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ea typeface="+mj-ea"/>
                <a:cs typeface="Calibri" pitchFamily="34" charset="0"/>
              </a:rPr>
              <a:t>Chin</a:t>
            </a:r>
            <a:r>
              <a:rPr kumimoji="0" lang="en-US" sz="4300" b="1" i="0" u="none" strike="noStrike" kern="1200" cap="none" spc="0" normalizeH="0" baseline="0" noProof="0" dirty="0" smtClean="0">
                <a:ln>
                  <a:noFill/>
                </a:ln>
                <a:solidFill>
                  <a:srgbClr val="800000"/>
                </a:solidFill>
                <a:effectLst/>
                <a:uLnTx/>
                <a:uFillTx/>
                <a:latin typeface="+mj-lt"/>
                <a:ea typeface="+mj-ea"/>
                <a:cs typeface="Calibri" pitchFamily="34" charset="0"/>
              </a:rPr>
              <a:t>a</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a:t>
            </a:r>
            <a:r>
              <a:rPr lang="en-US" sz="2200" dirty="0" smtClean="0"/>
              <a:t>Contribute </a:t>
            </a:r>
            <a:r>
              <a:rPr lang="en-US" sz="2200" dirty="0"/>
              <a:t>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China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5486400" y="268288"/>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Mortality</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197225" y="1190103"/>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2010:</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202891"/>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a:solidFill>
                  <a:srgbClr val="990033"/>
                </a:solidFill>
                <a:latin typeface="+mn-lt"/>
                <a:cs typeface="Calibri" pitchFamily="34" charset="0"/>
              </a:rPr>
              <a:t>2011 child mortality data was released in late 2012</a:t>
            </a:r>
            <a:r>
              <a:rPr lang="en-US" sz="2400" b="1" dirty="0" smtClean="0">
                <a:solidFill>
                  <a:srgbClr val="990033"/>
                </a:solidFill>
                <a:latin typeface="+mn-lt"/>
                <a:cs typeface="Calibri" pitchFamily="34" charset="0"/>
              </a:rPr>
              <a:t>:</a:t>
            </a:r>
          </a:p>
          <a:p>
            <a:pPr algn="ctr">
              <a:defRPr/>
            </a:pPr>
            <a:r>
              <a:rPr lang="en-US" sz="2200" dirty="0" smtClean="0">
                <a:latin typeface="+mn-lt"/>
              </a:rPr>
              <a:t>Under-five </a:t>
            </a:r>
            <a:r>
              <a:rPr lang="en-US" sz="2200" dirty="0">
                <a:latin typeface="+mn-lt"/>
              </a:rPr>
              <a:t>m</a:t>
            </a:r>
            <a:r>
              <a:rPr lang="en-US" sz="2200" dirty="0" smtClean="0">
                <a:latin typeface="+mn-lt"/>
              </a:rPr>
              <a:t>ortality rate (U5MR)= 15 </a:t>
            </a:r>
            <a:r>
              <a:rPr lang="en-US" sz="2200" dirty="0">
                <a:latin typeface="+mn-lt"/>
              </a:rPr>
              <a:t>deaths per 1000 live births</a:t>
            </a:r>
          </a:p>
          <a:p>
            <a:pPr algn="ctr"/>
            <a:r>
              <a:rPr lang="en-US" sz="2200" dirty="0" smtClean="0">
                <a:latin typeface="+mn-lt"/>
              </a:rPr>
              <a:t>Infant mortality rate (IMR) </a:t>
            </a:r>
            <a:r>
              <a:rPr lang="en-US" sz="2200" dirty="0">
                <a:latin typeface="+mn-lt"/>
              </a:rPr>
              <a:t>= </a:t>
            </a:r>
            <a:r>
              <a:rPr lang="en-US" sz="2200" dirty="0" smtClean="0">
                <a:latin typeface="+mn-lt"/>
              </a:rPr>
              <a:t>13 </a:t>
            </a:r>
            <a:r>
              <a:rPr lang="en-US" sz="2200" dirty="0">
                <a:latin typeface="+mn-lt"/>
              </a:rPr>
              <a:t>deaths per 1000 live births</a:t>
            </a:r>
          </a:p>
          <a:p>
            <a:pPr algn="ctr"/>
            <a:r>
              <a:rPr lang="en-US" sz="2200" dirty="0" smtClean="0">
                <a:latin typeface="+mn-lt"/>
              </a:rPr>
              <a:t>Neonatal mortality rate (NMR) </a:t>
            </a:r>
            <a:r>
              <a:rPr lang="en-US" sz="2200" dirty="0">
                <a:latin typeface="+mn-lt"/>
              </a:rPr>
              <a:t>= 9</a:t>
            </a:r>
            <a:r>
              <a:rPr lang="en-US" sz="2200" dirty="0" smtClean="0">
                <a:latin typeface="+mn-lt"/>
              </a:rPr>
              <a:t>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7187" y="1884939"/>
            <a:ext cx="8461643" cy="3125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02362" y="2042573"/>
            <a:ext cx="3086467"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a:solidFill>
                  <a:srgbClr val="990033"/>
                </a:solidFill>
                <a:latin typeface="+mj-lt"/>
                <a:cs typeface="Calibri" pitchFamily="34" charset="0"/>
              </a:rPr>
              <a:t>Leading direct causes:</a:t>
            </a:r>
          </a:p>
          <a:p>
            <a:r>
              <a:rPr lang="en-US" sz="2400" dirty="0">
                <a:latin typeface="+mj-lt"/>
              </a:rPr>
              <a:t>Haemorrhage – 34</a:t>
            </a:r>
            <a:r>
              <a:rPr lang="en-US" sz="2400" dirty="0" smtClean="0">
                <a:latin typeface="+mj-lt"/>
              </a:rPr>
              <a:t>%</a:t>
            </a:r>
          </a:p>
          <a:p>
            <a:r>
              <a:rPr lang="en-US" sz="2400" dirty="0" smtClean="0">
                <a:latin typeface="+mj-lt"/>
              </a:rPr>
              <a:t>Unsafe </a:t>
            </a:r>
            <a:r>
              <a:rPr lang="en-US" sz="2400" dirty="0">
                <a:latin typeface="+mj-lt"/>
              </a:rPr>
              <a:t>abortion – </a:t>
            </a:r>
            <a:r>
              <a:rPr lang="en-US" sz="2400" dirty="0" smtClean="0">
                <a:latin typeface="+mj-lt"/>
              </a:rPr>
              <a:t>12%</a:t>
            </a:r>
          </a:p>
          <a:p>
            <a:r>
              <a:rPr lang="en-US" sz="2400" dirty="0">
                <a:solidFill>
                  <a:prstClr val="black"/>
                </a:solidFill>
                <a:latin typeface="Calibri"/>
              </a:rPr>
              <a:t>Embolism – 12%</a:t>
            </a:r>
            <a:endParaRPr lang="en-US" sz="2400" dirty="0"/>
          </a:p>
          <a:p>
            <a:pPr lvl="0"/>
            <a:r>
              <a:rPr lang="en-US" sz="2400" dirty="0" smtClean="0">
                <a:solidFill>
                  <a:prstClr val="black"/>
                </a:solidFill>
                <a:latin typeface="Calibri"/>
              </a:rPr>
              <a:t>Hypertension </a:t>
            </a:r>
            <a:r>
              <a:rPr lang="en-US" sz="2400" dirty="0">
                <a:solidFill>
                  <a:prstClr val="black"/>
                </a:solidFill>
                <a:latin typeface="Calibri"/>
              </a:rPr>
              <a:t>– </a:t>
            </a:r>
            <a:r>
              <a:rPr lang="en-US" sz="2400" dirty="0" smtClean="0">
                <a:solidFill>
                  <a:prstClr val="black"/>
                </a:solidFill>
                <a:latin typeface="Calibri"/>
              </a:rPr>
              <a:t>10%</a:t>
            </a:r>
            <a:endParaRPr lang="en-US" sz="2400" dirty="0">
              <a:solidFill>
                <a:prstClr val="black"/>
              </a:solidFill>
              <a:latin typeface="Calibri"/>
            </a:endParaRPr>
          </a:p>
          <a:p>
            <a:pPr>
              <a:defRPr/>
            </a:pPr>
            <a:endParaRPr lang="en-US" sz="2000" i="1" dirty="0">
              <a:latin typeface="+mn-lt"/>
              <a:cs typeface="Calibri" pitchFamily="34" charset="0"/>
            </a:endParaRPr>
          </a:p>
          <a:p>
            <a:pPr marL="457200" indent="-457200">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Understanding the cause of death distribution </a:t>
            </a:r>
            <a:r>
              <a:rPr lang="en-US" sz="2800" dirty="0" smtClean="0">
                <a:latin typeface="Calibri" pitchFamily="34" charset="0"/>
                <a:cs typeface="Calibri" pitchFamily="34" charset="0"/>
              </a:rPr>
              <a:t>is important for program development and monitoring</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5069250" y="268288"/>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Cause of death</a:t>
            </a:r>
            <a:endParaRPr lang="en-US" sz="36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55479" y="1431886"/>
            <a:ext cx="5824816" cy="3852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541896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52739" y="2042573"/>
            <a:ext cx="2540832" cy="269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58%</a:t>
            </a:r>
          </a:p>
          <a:p>
            <a:pPr>
              <a:defRPr/>
            </a:pPr>
            <a:r>
              <a:rPr lang="en-US" sz="2400" dirty="0" smtClean="0">
                <a:solidFill>
                  <a:prstClr val="black"/>
                </a:solidFill>
                <a:latin typeface="+mn-lt"/>
                <a:cs typeface="Calibri" pitchFamily="34" charset="0"/>
              </a:rPr>
              <a:t>Pneumonia </a:t>
            </a:r>
            <a:r>
              <a:rPr lang="en-US" sz="2400" dirty="0">
                <a:solidFill>
                  <a:prstClr val="black"/>
                </a:solidFill>
                <a:latin typeface="+mn-lt"/>
                <a:cs typeface="Calibri" pitchFamily="34" charset="0"/>
              </a:rPr>
              <a:t>– </a:t>
            </a:r>
            <a:r>
              <a:rPr lang="en-US" sz="2400" dirty="0" smtClean="0">
                <a:solidFill>
                  <a:prstClr val="black"/>
                </a:solidFill>
                <a:latin typeface="+mn-lt"/>
                <a:cs typeface="Calibri" pitchFamily="34" charset="0"/>
              </a:rPr>
              <a:t>15% </a:t>
            </a:r>
            <a:r>
              <a:rPr lang="en-US" sz="2400" dirty="0" smtClean="0">
                <a:latin typeface="+mn-lt"/>
                <a:cs typeface="Calibri" pitchFamily="34" charset="0"/>
              </a:rPr>
              <a:t>Injuries </a:t>
            </a:r>
            <a:r>
              <a:rPr lang="en-US" sz="2400" dirty="0">
                <a:latin typeface="+mn-lt"/>
                <a:cs typeface="Calibri" pitchFamily="34" charset="0"/>
              </a:rPr>
              <a:t>– 8</a:t>
            </a:r>
            <a:r>
              <a:rPr lang="en-US" sz="2400" dirty="0" smtClean="0">
                <a:latin typeface="+mn-lt"/>
                <a:cs typeface="Calibri" pitchFamily="34" charset="0"/>
              </a:rPr>
              <a:t>%</a:t>
            </a:r>
          </a:p>
          <a:p>
            <a:pPr lvl="0">
              <a:defRPr/>
            </a:pPr>
            <a:r>
              <a:rPr lang="en-US" sz="2400" dirty="0" smtClean="0">
                <a:solidFill>
                  <a:prstClr val="black"/>
                </a:solidFill>
                <a:latin typeface="Calibri"/>
                <a:cs typeface="Calibri" pitchFamily="34" charset="0"/>
              </a:rPr>
              <a:t>Meningitis </a:t>
            </a:r>
            <a:r>
              <a:rPr lang="en-US" sz="2400" dirty="0">
                <a:solidFill>
                  <a:prstClr val="black"/>
                </a:solidFill>
                <a:latin typeface="Calibri"/>
                <a:cs typeface="Calibri" pitchFamily="34" charset="0"/>
              </a:rPr>
              <a:t>– </a:t>
            </a:r>
            <a:r>
              <a:rPr lang="en-US" sz="2400" dirty="0" smtClean="0">
                <a:solidFill>
                  <a:prstClr val="black"/>
                </a:solidFill>
                <a:latin typeface="Calibri"/>
                <a:cs typeface="Calibri" pitchFamily="34" charset="0"/>
              </a:rPr>
              <a:t>2%</a:t>
            </a:r>
            <a:endParaRPr lang="en-US" sz="2400" dirty="0">
              <a:solidFill>
                <a:prstClr val="black"/>
              </a:solidFill>
              <a:latin typeface="Calibri"/>
              <a:cs typeface="Calibri" pitchFamily="34" charset="0"/>
            </a:endParaRPr>
          </a:p>
          <a:p>
            <a:pPr>
              <a:defRPr/>
            </a:pPr>
            <a:r>
              <a:rPr lang="en-US" sz="2400" dirty="0" smtClean="0">
                <a:latin typeface="+mn-lt"/>
                <a:cs typeface="Calibri" pitchFamily="34" charset="0"/>
              </a:rPr>
              <a:t>Diarrhoea – 2%</a:t>
            </a:r>
          </a:p>
          <a:p>
            <a:pPr marL="457200" indent="-457200">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5052625" y="268288"/>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Cause of death</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93570" y="1150222"/>
            <a:ext cx="6275994" cy="4355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2012.</a:t>
            </a:r>
            <a:endParaRPr lang="en-US" dirty="0"/>
          </a:p>
        </p:txBody>
      </p:sp>
      <p:sp>
        <p:nvSpPr>
          <p:cNvPr id="10" name="Rectangle 8"/>
          <p:cNvSpPr>
            <a:spLocks noChangeArrowheads="1"/>
          </p:cNvSpPr>
          <p:nvPr/>
        </p:nvSpPr>
        <p:spPr bwMode="auto">
          <a:xfrm>
            <a:off x="4718735" y="268562"/>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1513" y="1086124"/>
            <a:ext cx="7634287" cy="5387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314325"/>
            <a:ext cx="7772400" cy="555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57673" y="1152508"/>
            <a:ext cx="6791325" cy="52387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9199" y="1067803"/>
            <a:ext cx="6953251" cy="5199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6374" y="1137156"/>
            <a:ext cx="7153925" cy="5187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2012.</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7249" y="1038208"/>
            <a:ext cx="7343775" cy="5494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1449" y="1146080"/>
            <a:ext cx="7343775" cy="5207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126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7180" y="1196922"/>
            <a:ext cx="7072313" cy="5146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4305" y="1219019"/>
            <a:ext cx="7358063" cy="4934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China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5687" y="1291975"/>
            <a:ext cx="7439025" cy="4994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4330" y="1000108"/>
            <a:ext cx="6958013" cy="5558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52550" y="1057258"/>
            <a:ext cx="6896100" cy="5474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65002" y="1076235"/>
            <a:ext cx="6724650" cy="524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8143" y="1024515"/>
            <a:ext cx="6910388" cy="5326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175657"/>
            <a:ext cx="8229600" cy="5091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NO </a:t>
            </a:r>
            <a:r>
              <a:rPr lang="en-US" sz="2400" dirty="0" smtClean="0"/>
              <a:t>- Maternity protection in accordance with Convention 183</a:t>
            </a:r>
          </a:p>
          <a:p>
            <a:r>
              <a:rPr lang="en-US" sz="2400" b="1" dirty="0" smtClean="0">
                <a:solidFill>
                  <a:srgbClr val="800000"/>
                </a:solidFill>
              </a:rPr>
              <a:t>YES</a:t>
            </a:r>
            <a:r>
              <a:rPr lang="en-US" sz="2400" dirty="0" smtClean="0"/>
              <a:t> - Specific notifications of maternal deaths </a:t>
            </a:r>
          </a:p>
          <a:p>
            <a:r>
              <a:rPr lang="en-US" sz="2400" b="1" dirty="0" smtClean="0">
                <a:solidFill>
                  <a:srgbClr val="800000"/>
                </a:solidFill>
              </a:rPr>
              <a:t>PARTIAL </a:t>
            </a:r>
            <a:r>
              <a:rPr lang="en-US" sz="2400" dirty="0" smtClean="0"/>
              <a:t>- Midwifery personnel authorized to administer core set of life saving interventions</a:t>
            </a:r>
            <a:r>
              <a:rPr lang="en-US" sz="2400" dirty="0"/>
              <a:t> </a:t>
            </a:r>
          </a:p>
          <a:p>
            <a:r>
              <a:rPr lang="en-US" sz="2400" b="1" dirty="0" smtClean="0">
                <a:solidFill>
                  <a:srgbClr val="800000"/>
                </a:solidFill>
              </a:rPr>
              <a:t>PARTIAL</a:t>
            </a:r>
            <a:r>
              <a:rPr lang="en-US" sz="2400" dirty="0" smtClean="0"/>
              <a:t> </a:t>
            </a:r>
            <a:r>
              <a:rPr lang="en-US" sz="2400" dirty="0"/>
              <a:t>- </a:t>
            </a:r>
            <a:r>
              <a:rPr lang="en-US" sz="2400" dirty="0" smtClean="0"/>
              <a:t>International Code of Marketing of Breastmilk Substitutes</a:t>
            </a:r>
          </a:p>
          <a:p>
            <a:r>
              <a:rPr lang="en-US" sz="2400" b="1" dirty="0" smtClean="0">
                <a:solidFill>
                  <a:srgbClr val="800000"/>
                </a:solidFill>
              </a:rPr>
              <a:t>YES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PARTIAL</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YES</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 </a:t>
            </a:r>
            <a:r>
              <a:rPr lang="en-US" sz="2400" dirty="0" smtClean="0"/>
              <a:t>- Rotavirus vaccine</a:t>
            </a:r>
          </a:p>
          <a:p>
            <a:r>
              <a:rPr lang="en-US" sz="2400" b="1" dirty="0" smtClean="0">
                <a:solidFill>
                  <a:srgbClr val="800000"/>
                </a:solidFill>
              </a:rPr>
              <a:t> </a:t>
            </a:r>
            <a:r>
              <a:rPr lang="en-US" sz="2400" dirty="0" smtClean="0"/>
              <a:t>- Pneumococcal vaccine</a:t>
            </a:r>
          </a:p>
          <a:p>
            <a:endParaRPr lang="en-US" sz="2000" dirty="0"/>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Yes</a:t>
            </a: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smtClean="0">
                <a:solidFill>
                  <a:srgbClr val="800000"/>
                </a:solidFill>
              </a:rPr>
              <a:t>28 </a:t>
            </a:r>
            <a:r>
              <a:rPr lang="en-US" sz="2200" dirty="0"/>
              <a:t>(</a:t>
            </a:r>
            <a:r>
              <a:rPr lang="en-US" sz="2200" dirty="0" smtClean="0"/>
              <a:t>2009)</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a:t>
            </a:r>
            <a:r>
              <a:rPr lang="en-US" sz="2200" dirty="0" smtClean="0"/>
              <a:t/>
            </a:r>
            <a:br>
              <a:rPr lang="en-US" sz="2200" dirty="0" smtClean="0"/>
            </a:br>
            <a:r>
              <a:rPr lang="en-US" sz="2200" dirty="0" smtClean="0"/>
              <a:t>(% of recommended minimum)</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$379 </a:t>
            </a:r>
            <a:r>
              <a:rPr lang="en-US" sz="2200" dirty="0" smtClean="0"/>
              <a:t>(2010)</a:t>
            </a:r>
          </a:p>
          <a:p>
            <a:pPr>
              <a:spcBef>
                <a:spcPts val="0"/>
              </a:spcBef>
              <a:spcAft>
                <a:spcPts val="600"/>
              </a:spcAft>
              <a:buClr>
                <a:srgbClr val="800000"/>
              </a:buClr>
            </a:pPr>
            <a:r>
              <a:rPr lang="en-US" sz="2200" dirty="0" smtClean="0"/>
              <a:t>Government spending on health:   </a:t>
            </a:r>
            <a:r>
              <a:rPr lang="en-US" sz="2200" b="1" dirty="0" smtClean="0">
                <a:solidFill>
                  <a:srgbClr val="800000"/>
                </a:solidFill>
              </a:rPr>
              <a:t>12% </a:t>
            </a:r>
            <a:r>
              <a:rPr lang="en-US" sz="2200" dirty="0" smtClean="0"/>
              <a:t>(2010)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37% </a:t>
            </a:r>
            <a:r>
              <a:rPr lang="en-US" sz="2200" dirty="0" smtClean="0"/>
              <a:t>(2010)</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$1 </a:t>
            </a:r>
            <a:r>
              <a:rPr lang="en-US" sz="2200" dirty="0" smtClean="0"/>
              <a:t>(2009)</a:t>
            </a:r>
          </a:p>
          <a:p>
            <a:pPr>
              <a:spcBef>
                <a:spcPts val="0"/>
              </a:spcBef>
              <a:spcAft>
                <a:spcPts val="600"/>
              </a:spcAft>
              <a:buClr>
                <a:srgbClr val="800000"/>
              </a:buClr>
            </a:pPr>
            <a:r>
              <a:rPr lang="en-US" sz="2200" dirty="0" smtClean="0"/>
              <a:t>Official development assistance to maternal and newborn health per live birth (US$):   </a:t>
            </a:r>
            <a:r>
              <a:rPr lang="en-US" sz="2200" b="1" dirty="0" smtClean="0">
                <a:solidFill>
                  <a:srgbClr val="800000"/>
                </a:solidFill>
              </a:rPr>
              <a:t>$1 </a:t>
            </a:r>
            <a:r>
              <a:rPr lang="en-US" sz="2200" dirty="0" smtClean="0"/>
              <a:t>(2009)</a:t>
            </a:r>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999182" y="268288"/>
            <a:ext cx="3971636"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Who is left behind?</a:t>
            </a:r>
            <a:endParaRPr lang="en-US" sz="36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5252244" y="1731523"/>
            <a:ext cx="3625850" cy="2831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b="1" dirty="0" smtClean="0">
                <a:cs typeface="Calibri" pitchFamily="34" charset="0"/>
              </a:rPr>
              <a:t>         China</a:t>
            </a:r>
            <a:r>
              <a:rPr lang="en-US" sz="2800" dirty="0" smtClean="0">
                <a:cs typeface="Calibri" pitchFamily="34" charset="0"/>
              </a:rPr>
              <a:t> </a:t>
            </a:r>
          </a:p>
          <a:p>
            <a:pPr>
              <a:spcBef>
                <a:spcPts val="600"/>
              </a:spcBef>
              <a:spcAft>
                <a:spcPts val="600"/>
              </a:spcAft>
              <a:defRPr/>
            </a:pPr>
            <a:r>
              <a:rPr lang="en-US" sz="2800" dirty="0" smtClean="0">
                <a:cs typeface="Calibri" pitchFamily="34" charset="0"/>
              </a:rPr>
              <a:t>There </a:t>
            </a:r>
            <a:r>
              <a:rPr lang="en-US" sz="2800" dirty="0">
                <a:cs typeface="Calibri" pitchFamily="34" charset="0"/>
              </a:rPr>
              <a:t>was not sufficient information to show </a:t>
            </a:r>
            <a:r>
              <a:rPr lang="en-US" sz="2800" b="1" dirty="0" smtClean="0">
                <a:solidFill>
                  <a:srgbClr val="990033"/>
                </a:solidFill>
                <a:cs typeface="Calibri" pitchFamily="34" charset="0"/>
              </a:rPr>
              <a:t>coverage </a:t>
            </a:r>
            <a:r>
              <a:rPr lang="en-US" sz="2800" b="1" dirty="0">
                <a:solidFill>
                  <a:srgbClr val="990033"/>
                </a:solidFill>
                <a:cs typeface="Calibri" pitchFamily="34" charset="0"/>
              </a:rPr>
              <a:t>rates according to </a:t>
            </a:r>
            <a:r>
              <a:rPr lang="en-US" sz="2800" b="1" dirty="0">
                <a:solidFill>
                  <a:schemeClr val="accent2">
                    <a:lumMod val="75000"/>
                  </a:schemeClr>
                </a:solidFill>
                <a:cs typeface="Calibri" pitchFamily="34" charset="0"/>
              </a:rPr>
              <a:t>wealth </a:t>
            </a:r>
            <a:r>
              <a:rPr lang="en-US" sz="2800" b="1" dirty="0">
                <a:solidFill>
                  <a:srgbClr val="990033"/>
                </a:solidFill>
                <a:cs typeface="Calibri" pitchFamily="34" charset="0"/>
              </a:rPr>
              <a:t>groups.  </a:t>
            </a:r>
            <a:endParaRPr lang="en-US" sz="2800" dirty="0">
              <a:solidFill>
                <a:srgbClr val="C00000"/>
              </a:solidFill>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2651" y="268288"/>
            <a:ext cx="4100800" cy="6268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China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12156</TotalTime>
  <Words>2356</Words>
  <Application>Microsoft Macintosh PowerPoint</Application>
  <PresentationFormat>On-screen Show (4:3)</PresentationFormat>
  <Paragraphs>226</Paragraphs>
  <Slides>38</Slides>
  <Notes>38</Notes>
  <HiddenSlides>2</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689</cp:revision>
  <cp:lastPrinted>2012-06-12T19:26:24Z</cp:lastPrinted>
  <dcterms:created xsi:type="dcterms:W3CDTF">2008-01-10T17:37:13Z</dcterms:created>
  <dcterms:modified xsi:type="dcterms:W3CDTF">2014-12-03T11:10:42Z</dcterms:modified>
</cp:coreProperties>
</file>