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41" r:id="rId2"/>
    <p:sldId id="542" r:id="rId3"/>
    <p:sldId id="519" r:id="rId4"/>
    <p:sldId id="431" r:id="rId5"/>
    <p:sldId id="435" r:id="rId6"/>
    <p:sldId id="496" r:id="rId7"/>
    <p:sldId id="464" r:id="rId8"/>
    <p:sldId id="521" r:id="rId9"/>
    <p:sldId id="513" r:id="rId10"/>
    <p:sldId id="523" r:id="rId11"/>
    <p:sldId id="517" r:id="rId12"/>
    <p:sldId id="543" r:id="rId13"/>
    <p:sldId id="522" r:id="rId14"/>
    <p:sldId id="390" r:id="rId15"/>
    <p:sldId id="412" r:id="rId16"/>
    <p:sldId id="518" r:id="rId17"/>
    <p:sldId id="500" r:id="rId18"/>
    <p:sldId id="413" r:id="rId19"/>
    <p:sldId id="549"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 id="544" r:id="rId40"/>
    <p:sldId id="545" r:id="rId41"/>
    <p:sldId id="546" r:id="rId42"/>
    <p:sldId id="547" r:id="rId43"/>
    <p:sldId id="548"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800000"/>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94" autoAdjust="0"/>
    <p:restoredTop sz="95248" autoAdjust="0"/>
  </p:normalViewPr>
  <p:slideViewPr>
    <p:cSldViewPr snapToGrid="0">
      <p:cViewPr>
        <p:scale>
          <a:sx n="110" d="100"/>
          <a:sy n="110" d="100"/>
        </p:scale>
        <p:origin x="-528" y="1344"/>
      </p:cViewPr>
      <p:guideLst>
        <p:guide orient="horz" pos="1782"/>
        <p:guide pos="2880"/>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3656"/>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03/12/2014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03/12/2014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Côte d'Ivoire,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dirty="0" smtClean="0"/>
              <a:t>for Côte d'Ivoire 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a:t>
            </a:r>
            <a:r>
              <a:rPr lang="en-US" i="0" baseline="0" smtClean="0">
                <a:solidFill>
                  <a:srgbClr val="FF0000"/>
                </a:solidFill>
              </a:rPr>
              <a:t>the 2014 </a:t>
            </a:r>
            <a:r>
              <a:rPr lang="en-US" i="0" baseline="0" dirty="0" smtClean="0">
                <a:solidFill>
                  <a:srgbClr val="FF0000"/>
                </a:solidFill>
              </a:rPr>
              <a:t>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latin typeface="Calibri" pitchFamily="34" charset="0"/>
                <a:cs typeface="Calibri" pitchFamily="34" charset="0"/>
              </a:rPr>
              <a:pPr eaLnBrk="1" hangingPunct="1"/>
              <a:t>15</a:t>
            </a:fld>
            <a:endParaRPr lang="en-US" dirty="0" smtClean="0">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r>
              <a:rPr lang="en-US" i="0" baseline="0" dirty="0" smtClean="0"/>
              <a:t>  </a:t>
            </a:r>
          </a:p>
          <a:p>
            <a:r>
              <a:rPr lang="en-US" i="1" baseline="0" dirty="0" smtClean="0"/>
              <a:t>(You might choose to add 4 additional slides on Equity which have been provided at the end of this presentation and noted as optional.)  </a:t>
            </a:r>
            <a:endParaRPr lang="en-US" i="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a:t>
            </a:r>
            <a:r>
              <a:rPr lang="en-US" i="1" dirty="0" smtClean="0"/>
              <a:t>Côte d'Ivoire</a:t>
            </a:r>
            <a:r>
              <a:rPr lang="en-US" sz="1200" i="1" kern="1200" dirty="0" smtClean="0">
                <a:solidFill>
                  <a:schemeClr val="tx1"/>
                </a:solidFill>
                <a:latin typeface="+mn-lt"/>
                <a:ea typeface="+mn-ea"/>
                <a:cs typeface="+mn-cs"/>
              </a:rPr>
              <a:t>’s official mortality statistics.)</a:t>
            </a:r>
          </a:p>
          <a:p>
            <a:r>
              <a:rPr lang="en-US" dirty="0" smtClean="0"/>
              <a:t>Other</a:t>
            </a:r>
            <a:r>
              <a:rPr lang="en-US" baseline="0" dirty="0" smtClean="0"/>
              <a:t> data sources are listed here and include </a:t>
            </a:r>
            <a:r>
              <a:rPr lang="en-US" dirty="0" smtClean="0"/>
              <a:t>country reports.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The Côte d'Ivoire </a:t>
            </a:r>
            <a:r>
              <a:rPr lang="en-US" i="1" dirty="0" smtClean="0"/>
              <a:t>Under—five child mortality rate </a:t>
            </a:r>
            <a:r>
              <a:rPr lang="en-US" dirty="0" smtClean="0"/>
              <a:t>and </a:t>
            </a:r>
            <a:r>
              <a:rPr lang="en-US" i="1" dirty="0" smtClean="0"/>
              <a:t>Maternal mortality ratio </a:t>
            </a:r>
            <a:r>
              <a:rPr lang="en-US" dirty="0" smtClean="0"/>
              <a:t>are declining, but are still very high.  Newer UN</a:t>
            </a:r>
            <a:r>
              <a:rPr lang="en-US" baseline="0" dirty="0" smtClean="0"/>
              <a:t> estimates show an Under-five mortality rate of 100  for 2011.</a:t>
            </a:r>
            <a:endParaRPr lang="en-US" dirty="0" smtClean="0"/>
          </a:p>
          <a:p>
            <a:endParaRPr lang="en-US" baseline="0" dirty="0" smtClean="0"/>
          </a:p>
          <a:p>
            <a:r>
              <a:rPr lang="en-US" i="1" baseline="0" dirty="0" smtClean="0"/>
              <a:t>(Note: Updated 2013 child mortality data from “</a:t>
            </a:r>
            <a:r>
              <a:rPr lang="en-ZA" sz="1200" b="0" i="1" kern="1200" dirty="0" smtClean="0">
                <a:solidFill>
                  <a:schemeClr val="tx1"/>
                </a:solidFill>
                <a:effectLst/>
                <a:latin typeface="+mn-lt"/>
                <a:ea typeface="+mn-ea"/>
                <a:cs typeface="+mn-cs"/>
              </a:rPr>
              <a:t>The UN Inter-agency Group for Child Mortality Estimation</a:t>
            </a:r>
            <a:r>
              <a:rPr lang="en-ZA" sz="1200" b="0" i="1" kern="1200" smtClean="0">
                <a:solidFill>
                  <a:schemeClr val="tx1"/>
                </a:solidFill>
                <a:effectLst/>
                <a:latin typeface="+mn-lt"/>
                <a:ea typeface="+mn-ea"/>
                <a:cs typeface="+mn-cs"/>
              </a:rPr>
              <a:t>, 2014”</a:t>
            </a:r>
            <a:r>
              <a:rPr lang="en-ZA" sz="1200" b="0" i="1" kern="1200" dirty="0" smtClean="0">
                <a:solidFill>
                  <a:schemeClr val="tx1"/>
                </a:solidFill>
                <a:effectLst/>
                <a:latin typeface="+mn-lt"/>
                <a:ea typeface="+mn-ea"/>
                <a:cs typeface="+mn-cs"/>
              </a:rPr>
              <a:t>)</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a:t>
            </a:r>
            <a:r>
              <a:rPr lang="en-US" i="0" dirty="0" smtClean="0"/>
              <a:t>sub-Saharan Africa, including Côte d'Ivoire,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09" indent="-285734" eaLnBrk="0" hangingPunct="0">
              <a:defRPr>
                <a:solidFill>
                  <a:schemeClr val="tx1"/>
                </a:solidFill>
                <a:latin typeface="Arial" charset="0"/>
                <a:cs typeface="Arial" charset="0"/>
              </a:defRPr>
            </a:lvl2pPr>
            <a:lvl3pPr marL="1142937" indent="-228587" eaLnBrk="0" hangingPunct="0">
              <a:defRPr>
                <a:solidFill>
                  <a:schemeClr val="tx1"/>
                </a:solidFill>
                <a:latin typeface="Arial" charset="0"/>
                <a:cs typeface="Arial" charset="0"/>
              </a:defRPr>
            </a:lvl3pPr>
            <a:lvl4pPr marL="1600111" indent="-228587" eaLnBrk="0" hangingPunct="0">
              <a:defRPr>
                <a:solidFill>
                  <a:schemeClr val="tx1"/>
                </a:solidFill>
                <a:latin typeface="Arial" charset="0"/>
                <a:cs typeface="Arial" charset="0"/>
              </a:defRPr>
            </a:lvl4pPr>
            <a:lvl5pPr marL="2057287" indent="-228587" eaLnBrk="0" hangingPunct="0">
              <a:defRPr>
                <a:solidFill>
                  <a:schemeClr val="tx1"/>
                </a:solidFill>
                <a:latin typeface="Arial" charset="0"/>
                <a:cs typeface="Arial" charset="0"/>
              </a:defRPr>
            </a:lvl5pPr>
            <a:lvl6pPr marL="2514461" indent="-228587" eaLnBrk="0" fontAlgn="base" hangingPunct="0">
              <a:spcBef>
                <a:spcPct val="0"/>
              </a:spcBef>
              <a:spcAft>
                <a:spcPct val="0"/>
              </a:spcAft>
              <a:defRPr>
                <a:solidFill>
                  <a:schemeClr val="tx1"/>
                </a:solidFill>
                <a:latin typeface="Arial" charset="0"/>
                <a:cs typeface="Arial" charset="0"/>
              </a:defRPr>
            </a:lvl6pPr>
            <a:lvl7pPr marL="2971635" indent="-228587" eaLnBrk="0" fontAlgn="base" hangingPunct="0">
              <a:spcBef>
                <a:spcPct val="0"/>
              </a:spcBef>
              <a:spcAft>
                <a:spcPct val="0"/>
              </a:spcAft>
              <a:defRPr>
                <a:solidFill>
                  <a:schemeClr val="tx1"/>
                </a:solidFill>
                <a:latin typeface="Arial" charset="0"/>
                <a:cs typeface="Arial" charset="0"/>
              </a:defRPr>
            </a:lvl7pPr>
            <a:lvl8pPr marL="3428811" indent="-228587" eaLnBrk="0" fontAlgn="base" hangingPunct="0">
              <a:spcBef>
                <a:spcPct val="0"/>
              </a:spcBef>
              <a:spcAft>
                <a:spcPct val="0"/>
              </a:spcAft>
              <a:defRPr>
                <a:solidFill>
                  <a:schemeClr val="tx1"/>
                </a:solidFill>
                <a:latin typeface="Arial" charset="0"/>
                <a:cs typeface="Arial" charset="0"/>
              </a:defRPr>
            </a:lvl8pPr>
            <a:lvl9pPr marL="3885985" indent="-228587"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solidFill>
                  <a:prstClr val="black"/>
                </a:solidFill>
                <a:latin typeface="Calibri" pitchFamily="34" charset="0"/>
                <a:cs typeface="Calibri" pitchFamily="34" charset="0"/>
              </a:rPr>
              <a:pPr eaLnBrk="1" hangingPunct="1"/>
              <a:t>19</a:t>
            </a:fld>
            <a:endParaRPr lang="en-US" dirty="0" smtClean="0">
              <a:solidFill>
                <a:prstClr val="black"/>
              </a:solidFill>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Cote d’Ivoire, some 38% </a:t>
            </a:r>
            <a:r>
              <a:rPr lang="en-US" dirty="0" smtClean="0"/>
              <a:t>of child deaths occur in the neonatal period.  Most of these can be prevented.  Post-neonatal deaths can, also,</a:t>
            </a:r>
            <a:r>
              <a:rPr lang="en-US" baseline="0" dirty="0" smtClean="0"/>
              <a:t> mostly be prevented and come mainly from Malaria</a:t>
            </a:r>
            <a:r>
              <a:rPr lang="en-US" baseline="0" dirty="0" smtClean="0"/>
              <a:t>, Pneumonia</a:t>
            </a:r>
            <a:r>
              <a:rPr lang="en-US" baseline="0" dirty="0" smtClean="0"/>
              <a:t>, and Diarrhoea.</a:t>
            </a:r>
            <a:r>
              <a:rPr lang="en-US" dirty="0" smtClean="0"/>
              <a:t>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r>
              <a:rPr lang="en-US" baseline="0" dirty="0" smtClean="0"/>
              <a:t>(</a:t>
            </a:r>
            <a:r>
              <a:rPr lang="en-US" i="1" baseline="0" dirty="0" smtClean="0"/>
              <a:t>Please note that updated infant and neonatal mortality rates as of </a:t>
            </a:r>
            <a:r>
              <a:rPr lang="en-US" i="1" baseline="0" dirty="0" smtClean="0"/>
              <a:t>2013 </a:t>
            </a:r>
            <a:r>
              <a:rPr lang="en-US" i="1" baseline="0" dirty="0" smtClean="0"/>
              <a:t>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greatly along the continuum of care.  It’s useful to consider what delivery strategies are used to deliver these interventions and how</a:t>
            </a:r>
            <a:r>
              <a:rPr lang="en-US" baseline="0" dirty="0" smtClean="0"/>
              <a:t> to overcome </a:t>
            </a:r>
            <a:r>
              <a:rPr lang="en-US" i="0" baseline="0" dirty="0" smtClean="0"/>
              <a:t>barriers to delivery or to utilization of key services.</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was only </a:t>
            </a:r>
            <a:r>
              <a:rPr lang="en-US" baseline="0" dirty="0" smtClean="0"/>
              <a:t>59% </a:t>
            </a:r>
            <a:r>
              <a:rPr lang="en-US" baseline="0" dirty="0" smtClean="0"/>
              <a:t>in </a:t>
            </a:r>
            <a:r>
              <a:rPr lang="en-US" baseline="0" dirty="0" smtClean="0"/>
              <a:t>2011-12.  </a:t>
            </a:r>
            <a:r>
              <a:rPr lang="en-US" baseline="0" dirty="0" smtClean="0"/>
              <a:t>It’s important to consider the constraints to access and who</a:t>
            </a:r>
            <a:r>
              <a:rPr lang="en-US" i="0" baseline="0" dirty="0" smtClean="0"/>
              <a:t> still lacks access, as well as </a:t>
            </a:r>
            <a:r>
              <a:rPr lang="en-US" b="0" i="0" baseline="0" dirty="0" smtClean="0"/>
              <a:t>quality of care issues.  </a:t>
            </a:r>
            <a:r>
              <a:rPr lang="en-US" i="0" baseline="0" dirty="0" smtClean="0"/>
              <a:t>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is </a:t>
            </a:r>
            <a:r>
              <a:rPr lang="en-US" dirty="0" smtClean="0"/>
              <a:t>68%</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In Cote d’Ivoire, 91% </a:t>
            </a:r>
            <a:r>
              <a:rPr lang="en-US" baseline="0" dirty="0" smtClean="0"/>
              <a:t>of women are attending </a:t>
            </a:r>
            <a:r>
              <a:rPr lang="en-US" i="1" baseline="0" dirty="0" smtClean="0"/>
              <a:t>Antenatal care </a:t>
            </a:r>
            <a:r>
              <a:rPr lang="en-US" baseline="0" dirty="0" smtClean="0"/>
              <a:t>with a skilled provider at least once during pregnancy.  </a:t>
            </a:r>
            <a:r>
              <a:rPr lang="en-US" baseline="0" dirty="0" smtClean="0"/>
              <a:t>44% of </a:t>
            </a:r>
            <a:r>
              <a:rPr lang="en-US" baseline="0" dirty="0" smtClean="0"/>
              <a:t>women are attending the necessary 4 visits as shown on the next slide.   Quality of care for antenatal care also needs to be considered.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there is still room for improvement for a number</a:t>
            </a:r>
            <a:r>
              <a:rPr lang="en-US" baseline="0" dirty="0" smtClean="0"/>
              <a:t> of other maternal and newborn health indicators. women’s lives.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Côte d'Ivoire has</a:t>
            </a:r>
            <a:r>
              <a:rPr lang="en-US" i="0" baseline="0" dirty="0" smtClean="0"/>
              <a:t> data for 3 out of the 5 indicators related to immunization. </a:t>
            </a:r>
            <a:r>
              <a:rPr lang="en-US" i="0" dirty="0" smtClean="0"/>
              <a:t>Côte </a:t>
            </a:r>
            <a:r>
              <a:rPr lang="en-US" i="0" dirty="0" smtClean="0"/>
              <a:t>d'Ivoire’s </a:t>
            </a:r>
            <a:r>
              <a:rPr lang="en-US" i="1" dirty="0" smtClean="0"/>
              <a:t>Immunization</a:t>
            </a:r>
            <a:r>
              <a:rPr lang="en-US" dirty="0" smtClean="0"/>
              <a:t> coverage is</a:t>
            </a:r>
            <a:r>
              <a:rPr lang="en-US" baseline="0" dirty="0" smtClean="0"/>
              <a:t> high </a:t>
            </a:r>
            <a:r>
              <a:rPr lang="en-US" baseline="0" dirty="0" smtClean="0"/>
              <a:t>for the 3 available indicators.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t>
            </a:r>
            <a:r>
              <a:rPr lang="en-US" dirty="0" smtClean="0"/>
              <a:t>2011-12 </a:t>
            </a:r>
            <a:r>
              <a:rPr lang="en-US" dirty="0" smtClean="0"/>
              <a:t>some </a:t>
            </a:r>
            <a:r>
              <a:rPr lang="en-US" dirty="0" smtClean="0"/>
              <a:t>38% </a:t>
            </a:r>
            <a:r>
              <a:rPr lang="en-US" dirty="0" smtClean="0"/>
              <a:t>of caregivers</a:t>
            </a:r>
            <a:r>
              <a:rPr lang="en-US" baseline="0" dirty="0" smtClean="0"/>
              <a:t> sought treatment from an appropriate provider when their children had suspected pneumonia.  These levels have not improved over time.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Only</a:t>
            </a:r>
            <a:r>
              <a:rPr lang="en-US" baseline="0" dirty="0" smtClean="0"/>
              <a:t> 17% of</a:t>
            </a:r>
            <a:r>
              <a:rPr lang="en-US" dirty="0" smtClean="0"/>
              <a:t> </a:t>
            </a:r>
            <a:r>
              <a:rPr lang="en-US" dirty="0" smtClean="0"/>
              <a:t>children with diarrhoea are being treated with ORS.</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Côte d'Ivoire might </a:t>
            </a:r>
            <a:r>
              <a:rPr lang="en-US" i="0" dirty="0" smtClean="0"/>
              <a:t>know about the </a:t>
            </a:r>
            <a:r>
              <a:rPr lang="en-US" i="1" dirty="0" smtClean="0"/>
              <a:t>Countdown to 2015 for Maternal,</a:t>
            </a:r>
            <a:r>
              <a:rPr lang="en-US" i="1" baseline="0" dirty="0" smtClean="0"/>
              <a:t> Newborn and Child Health</a:t>
            </a:r>
            <a:r>
              <a:rPr lang="en-US" i="0" dirty="0" smtClean="0"/>
              <a:t>.  The Countdown has been producing individual country profiles since 2005. This slide show is intended to stimulate discussion about country progress in Côte d'Ivoire</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ITN use for</a:t>
            </a:r>
            <a:r>
              <a:rPr lang="en-US" baseline="0" dirty="0" smtClean="0"/>
              <a:t> children &lt;5 </a:t>
            </a:r>
            <a:r>
              <a:rPr lang="en-US" baseline="0" dirty="0" smtClean="0"/>
              <a:t>has increased to 37% </a:t>
            </a:r>
            <a:r>
              <a:rPr lang="en-US" baseline="0" dirty="0" smtClean="0"/>
              <a:t>in </a:t>
            </a:r>
            <a:r>
              <a:rPr lang="en-US" baseline="0" dirty="0" smtClean="0"/>
              <a:t>2011-12.</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t>
            </a:r>
            <a:r>
              <a:rPr lang="en-US" i="0" dirty="0" smtClean="0"/>
              <a:t>rates </a:t>
            </a:r>
            <a:r>
              <a:rPr lang="en-US" i="0" baseline="0" dirty="0" smtClean="0"/>
              <a:t>remain high.</a:t>
            </a:r>
            <a:r>
              <a:rPr lang="en-US" i="1" baseline="0" dirty="0" smtClean="0"/>
              <a:t>   </a:t>
            </a:r>
            <a:r>
              <a:rPr lang="en-US" i="1" dirty="0" smtClean="0"/>
              <a:t>Stunting</a:t>
            </a:r>
            <a:r>
              <a:rPr lang="en-US" dirty="0" smtClean="0"/>
              <a:t> rates have </a:t>
            </a:r>
            <a:r>
              <a:rPr lang="en-US" dirty="0" smtClean="0"/>
              <a:t>decreased</a:t>
            </a:r>
            <a:r>
              <a:rPr lang="en-US" baseline="0" dirty="0" smtClean="0"/>
              <a:t> to 28% in 2011-12.</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breastfeeding</a:t>
            </a:r>
            <a:r>
              <a:rPr lang="en-US" dirty="0" smtClean="0"/>
              <a:t> rates </a:t>
            </a:r>
            <a:r>
              <a:rPr lang="en-US" dirty="0" smtClean="0"/>
              <a:t>remain </a:t>
            </a:r>
            <a:r>
              <a:rPr lang="en-US" dirty="0" smtClean="0"/>
              <a:t>very </a:t>
            </a:r>
            <a:r>
              <a:rPr lang="en-US" dirty="0" smtClean="0"/>
              <a:t>low</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20% of the population still don’t have access to </a:t>
            </a:r>
            <a:r>
              <a:rPr lang="en-US" i="1" dirty="0" smtClean="0"/>
              <a:t>improved drinking water</a:t>
            </a:r>
            <a:r>
              <a:rPr lang="en-US" dirty="0" smtClean="0"/>
              <a:t>.</a:t>
            </a:r>
            <a:r>
              <a:rPr lang="en-US" baseline="0" dirty="0" smtClean="0"/>
              <a:t> </a:t>
            </a:r>
            <a:r>
              <a:rPr lang="en-US"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51% </a:t>
            </a:r>
            <a:r>
              <a:rPr lang="en-US" dirty="0" smtClean="0"/>
              <a:t>of the rural population still practice </a:t>
            </a:r>
            <a:r>
              <a:rPr lang="en-US" i="0" dirty="0" smtClean="0"/>
              <a:t>open defecation</a:t>
            </a:r>
            <a:r>
              <a:rPr lang="en-US" dirty="0" smtClean="0"/>
              <a:t>.  Another </a:t>
            </a:r>
            <a:r>
              <a:rPr lang="en-US" dirty="0" smtClean="0"/>
              <a:t>24% </a:t>
            </a:r>
            <a:r>
              <a:rPr lang="en-US" dirty="0" smtClean="0"/>
              <a:t>are using unimproved facilities.</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sz="1200" kern="1200" dirty="0" smtClean="0">
                <a:solidFill>
                  <a:schemeClr val="tx1"/>
                </a:solidFill>
                <a:latin typeface="+mn-lt"/>
                <a:ea typeface="+mn-ea"/>
                <a:cs typeface="+mn-cs"/>
              </a:rPr>
              <a:t>Cote d’Ivoire has adopted a</a:t>
            </a:r>
            <a:r>
              <a:rPr lang="en-US" sz="1200" kern="1200" baseline="0" dirty="0" smtClean="0">
                <a:solidFill>
                  <a:schemeClr val="tx1"/>
                </a:solidFill>
                <a:latin typeface="+mn-lt"/>
                <a:ea typeface="+mn-ea"/>
                <a:cs typeface="+mn-cs"/>
              </a:rPr>
              <a:t> number</a:t>
            </a:r>
            <a:r>
              <a:rPr lang="en-US" sz="1200" kern="1200" dirty="0" smtClean="0">
                <a:solidFill>
                  <a:schemeClr val="tx1"/>
                </a:solidFill>
                <a:latin typeface="+mn-lt"/>
                <a:ea typeface="+mn-ea"/>
                <a:cs typeface="+mn-cs"/>
              </a:rPr>
              <a:t> of the policies being tracked by Countdown.  Adopting key policies and implementing them at scale can contribute to improved coverage of lifesaving interventions</a:t>
            </a:r>
            <a:r>
              <a:rPr lang="en-US" baseline="0" dirty="0" smtClean="0"/>
              <a:t>.          </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a:t>
            </a:r>
            <a:r>
              <a:rPr lang="en-US" baseline="0" dirty="0" smtClean="0"/>
              <a:t> i</a:t>
            </a:r>
            <a:r>
              <a:rPr lang="en-US" dirty="0" smtClean="0"/>
              <a:t>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slide shows coverage levels for the poorest and richest households for a range of interventions along the continuum of care. The poorest 20% is represented by the red dot.  The wealthiest 20% is represented by the</a:t>
            </a:r>
            <a:r>
              <a:rPr lang="en-US" baseline="0" dirty="0" smtClean="0"/>
              <a:t> orange dot. The longer the line between the two groups, the greater the inequality.  </a:t>
            </a:r>
            <a:r>
              <a:rPr lang="en-US" dirty="0" smtClean="0"/>
              <a:t> Inequality is greatest for </a:t>
            </a:r>
            <a:r>
              <a:rPr lang="en-US" i="1" baseline="0" dirty="0" smtClean="0"/>
              <a:t>Skilled birth attendant</a:t>
            </a:r>
            <a:r>
              <a:rPr lang="en-US" baseline="0" dirty="0" smtClean="0"/>
              <a:t> and </a:t>
            </a:r>
            <a:r>
              <a:rPr lang="en-US" i="1" baseline="0" dirty="0" smtClean="0"/>
              <a:t>Antenatal care (+4 visits),</a:t>
            </a:r>
            <a:r>
              <a:rPr lang="en-US" baseline="0" dirty="0" smtClean="0"/>
              <a:t> which are usually dependent on health facilities. For most other interventions there are also large gaps in coverage. </a:t>
            </a:r>
            <a:r>
              <a:rPr lang="en-US" sz="1200" kern="1200" dirty="0" smtClean="0">
                <a:solidFill>
                  <a:srgbClr val="FF0000"/>
                </a:solidFill>
                <a:latin typeface="+mn-lt"/>
                <a:ea typeface="+mn-ea"/>
                <a:cs typeface="+mn-cs"/>
              </a:rPr>
              <a:t>Only 3 interventions (Early initiation of breastfeeding</a:t>
            </a:r>
            <a:r>
              <a:rPr lang="en-US" sz="1200" kern="1200" baseline="0" dirty="0" smtClean="0">
                <a:solidFill>
                  <a:srgbClr val="FF0000"/>
                </a:solidFill>
                <a:latin typeface="+mn-lt"/>
                <a:ea typeface="+mn-ea"/>
                <a:cs typeface="+mn-cs"/>
              </a:rPr>
              <a:t> and ORT &amp; continued feeding</a:t>
            </a:r>
            <a:r>
              <a:rPr lang="en-US" sz="1200" kern="1200" dirty="0" smtClean="0">
                <a:solidFill>
                  <a:srgbClr val="FF0000"/>
                </a:solidFill>
                <a:latin typeface="+mn-lt"/>
                <a:ea typeface="+mn-ea"/>
                <a:cs typeface="+mn-cs"/>
              </a:rPr>
              <a:t>) show much smaller gaps in coverage</a:t>
            </a:r>
            <a:r>
              <a:rPr lang="en-US" sz="1200" kern="1200" smtClean="0">
                <a:solidFill>
                  <a:srgbClr val="FF0000"/>
                </a:solidFill>
                <a:latin typeface="+mn-lt"/>
                <a:ea typeface="+mn-ea"/>
                <a:cs typeface="+mn-cs"/>
              </a:rPr>
              <a:t>.  </a:t>
            </a:r>
            <a:endParaRPr lang="en-US" baseline="0" dirty="0" smtClean="0"/>
          </a:p>
          <a:p>
            <a:r>
              <a:rPr lang="en-US" i="1" baseline="0" dirty="0" smtClean="0"/>
              <a:t>(These figures might differ from other charts due to differences in data sources.)     </a:t>
            </a:r>
          </a:p>
          <a:p>
            <a:endParaRPr lang="en-US" baseline="0" dirty="0" smtClean="0"/>
          </a:p>
          <a:p>
            <a:r>
              <a:rPr lang="en-US" i="1" baseline="0" dirty="0" smtClean="0"/>
              <a:t>(Note: Additional Equity slides for Cote d’Ivoire are included as optional at the end of this presentation and are also available on the Countdown website.)</a:t>
            </a:r>
            <a:endParaRPr lang="en-US" i="1"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solidFill>
                  <a:prstClr val="black"/>
                </a:solidFill>
              </a:rPr>
              <a:pPr>
                <a:defRPr/>
              </a:pPr>
              <a:t>39</a:t>
            </a:fld>
            <a:endParaRPr lang="en-US" dirty="0">
              <a:solidFill>
                <a:prstClr val="black"/>
              </a:solidFill>
            </a:endParaRPr>
          </a:p>
        </p:txBody>
      </p:sp>
    </p:spTree>
    <p:extLst>
      <p:ext uri="{BB962C8B-B14F-4D97-AF65-F5344CB8AC3E}">
        <p14:creationId xmlns:p14="http://schemas.microsoft.com/office/powerpoint/2010/main" val="5884062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Côte d'Ivoire</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bednet the previous night (only for countries with endemic malaria).</a:t>
            </a:r>
            <a:endParaRPr lang="en-US" i="0" dirty="0" smtClean="0"/>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dirty="0" smtClean="0">
                <a:solidFill>
                  <a:schemeClr val="tx1"/>
                </a:solidFill>
                <a:effectLst/>
                <a:latin typeface="+mn-lt"/>
                <a:ea typeface="+mn-ea"/>
                <a:cs typeface="+mn-cs"/>
              </a:rPr>
              <a:t>                                            (Note:  𝐶𝐶𝐼=1⁄4 (𝐹𝑃𝑆+(𝑆𝐵𝐴+𝐴𝑁𝐶𝑆)/2+(2𝐷𝑃𝑇3+𝑀𝑆𝐿+𝐵𝐶𝐺)/4+(𝑂𝑅𝑇+𝐶𝑃𝑁𝑀)/2).</a:t>
            </a:r>
            <a:endParaRPr lang="en-US" sz="1200" kern="1200" dirty="0" smtClean="0">
              <a:solidFill>
                <a:schemeClr val="tx1"/>
              </a:solidFill>
              <a:effectLst/>
              <a:latin typeface="+mn-lt"/>
              <a:ea typeface="+mn-ea"/>
              <a:cs typeface="+mn-cs"/>
            </a:endParaRPr>
          </a:p>
          <a:p>
            <a:r>
              <a:rPr lang="en-US" sz="1200" b="0" i="1" kern="1200" dirty="0" smtClean="0">
                <a:solidFill>
                  <a:schemeClr val="tx1"/>
                </a:solidFill>
                <a:effectLst/>
                <a:latin typeface="+mn-lt"/>
                <a:ea typeface="+mn-ea"/>
                <a:cs typeface="+mn-cs"/>
              </a:rPr>
              <a:t>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a:t>
            </a:r>
            <a:r>
              <a:rPr lang="en-US" sz="1200" b="0" i="1" kern="1200" smtClean="0">
                <a:solidFill>
                  <a:schemeClr val="tx1"/>
                </a:solidFill>
                <a:effectLst/>
                <a:latin typeface="+mn-lt"/>
                <a:ea typeface="+mn-ea"/>
                <a:cs typeface="+mn-cs"/>
              </a:rPr>
              <a:t>. </a:t>
            </a:r>
            <a:endParaRPr lang="en-US" i="0" dirty="0" smtClean="0"/>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03/12/2014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03/12/2014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03/12/2014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03/12/2014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3.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4.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5.e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6.emf"/></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lvl="0" indent="-342900" algn="ctr">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cs typeface="Calibri" pitchFamily="34" charset="0"/>
              </a:rPr>
              <a:t>Côte d'Ivoire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-Contribute 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Côte d'Ivoire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932545" y="268288"/>
            <a:ext cx="5980546"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4 &amp; 5</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139497" y="1478740"/>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202891"/>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100 </a:t>
            </a:r>
            <a:r>
              <a:rPr lang="en-US" sz="2200" dirty="0">
                <a:latin typeface="+mn-lt"/>
              </a:rPr>
              <a:t>deaths per 1000 live births</a:t>
            </a:r>
          </a:p>
          <a:p>
            <a:pPr algn="ctr"/>
            <a:r>
              <a:rPr lang="en-US" sz="2200" dirty="0" smtClean="0">
                <a:latin typeface="+mn-lt"/>
              </a:rPr>
              <a:t>Infant mortality rate (IMR) </a:t>
            </a:r>
            <a:r>
              <a:rPr lang="en-US" sz="2200" dirty="0">
                <a:latin typeface="+mn-lt"/>
              </a:rPr>
              <a:t>= 7</a:t>
            </a:r>
            <a:r>
              <a:rPr lang="en-US" sz="2200" dirty="0" smtClean="0">
                <a:latin typeface="+mn-lt"/>
              </a:rPr>
              <a:t>1 </a:t>
            </a:r>
            <a:r>
              <a:rPr lang="en-US" sz="2200" dirty="0">
                <a:latin typeface="+mn-lt"/>
              </a:rPr>
              <a:t>deaths 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38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3" name="Picture 2"/>
          <p:cNvPicPr>
            <a:picLocks noChangeAspect="1"/>
          </p:cNvPicPr>
          <p:nvPr/>
        </p:nvPicPr>
        <p:blipFill>
          <a:blip r:embed="rId3"/>
          <a:stretch>
            <a:fillRect/>
          </a:stretch>
        </p:blipFill>
        <p:spPr>
          <a:xfrm>
            <a:off x="119779" y="1935018"/>
            <a:ext cx="8904442" cy="3247200"/>
          </a:xfrm>
          <a:prstGeom prst="rect">
            <a:avLst/>
          </a:prstGeom>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02362" y="2042573"/>
            <a:ext cx="3086467"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fontAlgn="base">
              <a:spcBef>
                <a:spcPct val="0"/>
              </a:spcBef>
              <a:spcAft>
                <a:spcPct val="0"/>
              </a:spcAft>
              <a:defRPr/>
            </a:pPr>
            <a:r>
              <a:rPr lang="en-US" sz="2400" b="1" dirty="0">
                <a:solidFill>
                  <a:srgbClr val="990033"/>
                </a:solidFill>
                <a:latin typeface="Calibri"/>
                <a:cs typeface="Calibri" pitchFamily="34" charset="0"/>
              </a:rPr>
              <a:t>Leading direct causes:</a:t>
            </a:r>
          </a:p>
          <a:p>
            <a:pPr defTabSz="914400" fontAlgn="base">
              <a:spcBef>
                <a:spcPct val="0"/>
              </a:spcBef>
              <a:spcAft>
                <a:spcPct val="0"/>
              </a:spcAft>
            </a:pPr>
            <a:r>
              <a:rPr lang="en-US" sz="2400" dirty="0">
                <a:solidFill>
                  <a:prstClr val="black"/>
                </a:solidFill>
                <a:latin typeface="Calibri"/>
                <a:cs typeface="Arial" charset="0"/>
              </a:rPr>
              <a:t>Haemorrhage – 25%</a:t>
            </a:r>
          </a:p>
          <a:p>
            <a:pPr defTabSz="914400" fontAlgn="base">
              <a:spcBef>
                <a:spcPct val="0"/>
              </a:spcBef>
              <a:spcAft>
                <a:spcPct val="0"/>
              </a:spcAft>
            </a:pPr>
            <a:r>
              <a:rPr lang="en-US" sz="2400" dirty="0">
                <a:solidFill>
                  <a:prstClr val="black"/>
                </a:solidFill>
                <a:latin typeface="Calibri"/>
                <a:cs typeface="Arial" charset="0"/>
              </a:rPr>
              <a:t>Hypertension – 16%</a:t>
            </a:r>
          </a:p>
          <a:p>
            <a:pPr defTabSz="914400" fontAlgn="base">
              <a:spcBef>
                <a:spcPct val="0"/>
              </a:spcBef>
              <a:spcAft>
                <a:spcPct val="0"/>
              </a:spcAft>
            </a:pPr>
            <a:r>
              <a:rPr lang="en-US" sz="2400" dirty="0">
                <a:solidFill>
                  <a:prstClr val="black"/>
                </a:solidFill>
                <a:latin typeface="Calibri"/>
                <a:cs typeface="Arial" charset="0"/>
              </a:rPr>
              <a:t>Unsafe abortion – 10%</a:t>
            </a:r>
          </a:p>
          <a:p>
            <a:pPr defTabSz="914400" fontAlgn="base">
              <a:spcBef>
                <a:spcPct val="0"/>
              </a:spcBef>
              <a:spcAft>
                <a:spcPct val="0"/>
              </a:spcAft>
            </a:pPr>
            <a:r>
              <a:rPr lang="en-US" sz="2400" dirty="0">
                <a:solidFill>
                  <a:prstClr val="black"/>
                </a:solidFill>
                <a:latin typeface="Calibri"/>
                <a:cs typeface="Arial" charset="0"/>
              </a:rPr>
              <a:t>Sepsis – 10%</a:t>
            </a:r>
          </a:p>
          <a:p>
            <a:pPr defTabSz="914400" fontAlgn="base">
              <a:spcBef>
                <a:spcPct val="0"/>
              </a:spcBef>
              <a:spcAft>
                <a:spcPct val="0"/>
              </a:spcAft>
              <a:defRPr/>
            </a:pPr>
            <a:endParaRPr lang="en-US" sz="2000" i="1" dirty="0">
              <a:solidFill>
                <a:prstClr val="black"/>
              </a:solidFill>
              <a:latin typeface="Calibri"/>
              <a:cs typeface="Calibri" pitchFamily="34" charset="0"/>
            </a:endParaRPr>
          </a:p>
          <a:p>
            <a:pPr marL="457200" indent="-457200" defTabSz="914400" fontAlgn="base">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defTabSz="914400" fontAlgn="base">
              <a:spcBef>
                <a:spcPct val="0"/>
              </a:spcBef>
              <a:spcAft>
                <a:spcPct val="0"/>
              </a:spcAft>
              <a:defRPr/>
            </a:pPr>
            <a:r>
              <a:rPr lang="en-US" sz="2800" b="1" dirty="0">
                <a:solidFill>
                  <a:srgbClr val="990033"/>
                </a:solidFill>
                <a:latin typeface="Calibri" pitchFamily="34" charset="0"/>
                <a:cs typeface="Calibri" pitchFamily="34" charset="0"/>
              </a:rPr>
              <a:t>Understanding the cause of death distribution </a:t>
            </a:r>
            <a:r>
              <a:rPr lang="en-US" sz="2800" dirty="0">
                <a:solidFill>
                  <a:prstClr val="black"/>
                </a:solidFill>
                <a:latin typeface="Calibri" pitchFamily="34" charset="0"/>
                <a:cs typeface="Calibri" pitchFamily="34" charset="0"/>
              </a:rPr>
              <a:t>is important for program development and monitoring</a:t>
            </a:r>
          </a:p>
        </p:txBody>
      </p:sp>
      <p:sp>
        <p:nvSpPr>
          <p:cNvPr id="33795" name="Rectangle 8"/>
          <p:cNvSpPr>
            <a:spLocks noChangeArrowheads="1"/>
          </p:cNvSpPr>
          <p:nvPr/>
        </p:nvSpPr>
        <p:spPr bwMode="auto">
          <a:xfrm>
            <a:off x="3095624" y="239713"/>
            <a:ext cx="5819775"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defTabSz="914400" fontAlgn="base">
              <a:spcBef>
                <a:spcPct val="0"/>
              </a:spcBef>
              <a:spcAft>
                <a:spcPct val="0"/>
              </a:spcAft>
            </a:pPr>
            <a:r>
              <a:rPr lang="en-US" sz="3600" b="1" dirty="0">
                <a:solidFill>
                  <a:srgbClr val="FFFFFF"/>
                </a:solidFill>
                <a:latin typeface="Calibri" pitchFamily="34" charset="0"/>
                <a:cs typeface="Calibri" pitchFamily="34" charset="0"/>
              </a:rPr>
              <a:t>Why do sub-Saharan African mothers die?</a:t>
            </a:r>
          </a:p>
        </p:txBody>
      </p:sp>
      <p:pic>
        <p:nvPicPr>
          <p:cNvPr id="2050" name="Picture 2"/>
          <p:cNvPicPr>
            <a:picLocks noChangeAspect="1" noChangeArrowheads="1"/>
          </p:cNvPicPr>
          <p:nvPr/>
        </p:nvPicPr>
        <p:blipFill>
          <a:blip r:embed="rId3" cstate="print"/>
          <a:srcRect/>
          <a:stretch>
            <a:fillRect/>
          </a:stretch>
        </p:blipFill>
        <p:spPr bwMode="auto">
          <a:xfrm>
            <a:off x="3333751" y="1733550"/>
            <a:ext cx="5437895" cy="3600000"/>
          </a:xfrm>
          <a:prstGeom prst="rect">
            <a:avLst/>
          </a:prstGeom>
          <a:noFill/>
          <a:ln w="9525">
            <a:noFill/>
            <a:miter lim="800000"/>
            <a:headEnd/>
            <a:tailEnd/>
          </a:ln>
        </p:spPr>
      </p:pic>
    </p:spTree>
    <p:extLst>
      <p:ext uri="{BB962C8B-B14F-4D97-AF65-F5344CB8AC3E}">
        <p14:creationId xmlns:p14="http://schemas.microsoft.com/office/powerpoint/2010/main" val="45637821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14375" y="2042573"/>
            <a:ext cx="2540832" cy="3062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38%</a:t>
            </a:r>
            <a:endParaRPr lang="en-US" sz="2400" dirty="0" smtClean="0">
              <a:latin typeface="+mn-lt"/>
              <a:cs typeface="Calibri" pitchFamily="34" charset="0"/>
            </a:endParaRPr>
          </a:p>
          <a:p>
            <a:pPr>
              <a:defRPr/>
            </a:pPr>
            <a:r>
              <a:rPr lang="en-US" sz="2400" dirty="0" smtClean="0">
                <a:latin typeface="+mn-lt"/>
                <a:cs typeface="Calibri" pitchFamily="34" charset="0"/>
              </a:rPr>
              <a:t>Malaria </a:t>
            </a:r>
            <a:r>
              <a:rPr lang="en-US" sz="2400" dirty="0">
                <a:latin typeface="+mn-lt"/>
                <a:cs typeface="Calibri" pitchFamily="34" charset="0"/>
              </a:rPr>
              <a:t>– </a:t>
            </a:r>
            <a:r>
              <a:rPr lang="en-US" sz="2400" dirty="0" smtClean="0">
                <a:latin typeface="+mn-lt"/>
                <a:cs typeface="Calibri" pitchFamily="34" charset="0"/>
              </a:rPr>
              <a:t>16</a:t>
            </a:r>
            <a:r>
              <a:rPr lang="en-US" sz="2400" dirty="0" smtClean="0">
                <a:latin typeface="+mn-lt"/>
                <a:cs typeface="Calibri" pitchFamily="34" charset="0"/>
              </a:rPr>
              <a:t>%</a:t>
            </a:r>
            <a:endParaRPr lang="en-US" sz="2400" dirty="0">
              <a:latin typeface="+mn-lt"/>
              <a:cs typeface="Calibri" pitchFamily="34" charset="0"/>
            </a:endParaRPr>
          </a:p>
          <a:p>
            <a:pPr>
              <a:defRPr/>
            </a:pPr>
            <a:r>
              <a:rPr lang="en-US" sz="2400" dirty="0">
                <a:solidFill>
                  <a:prstClr val="black"/>
                </a:solidFill>
                <a:latin typeface="+mn-lt"/>
                <a:cs typeface="Calibri" pitchFamily="34" charset="0"/>
              </a:rPr>
              <a:t>Pneumonia – </a:t>
            </a:r>
            <a:r>
              <a:rPr lang="en-US" sz="2400" dirty="0" smtClean="0">
                <a:solidFill>
                  <a:prstClr val="black"/>
                </a:solidFill>
                <a:latin typeface="+mn-lt"/>
                <a:cs typeface="Calibri" pitchFamily="34" charset="0"/>
              </a:rPr>
              <a:t>12% </a:t>
            </a:r>
            <a:r>
              <a:rPr lang="en-US" sz="2400" dirty="0" smtClean="0">
                <a:latin typeface="+mn-lt"/>
                <a:cs typeface="Calibri" pitchFamily="34" charset="0"/>
              </a:rPr>
              <a:t>Diarrhoea </a:t>
            </a:r>
            <a:r>
              <a:rPr lang="en-US" sz="2400" dirty="0">
                <a:latin typeface="+mn-lt"/>
                <a:cs typeface="Calibri" pitchFamily="34" charset="0"/>
              </a:rPr>
              <a:t>– </a:t>
            </a:r>
            <a:r>
              <a:rPr lang="en-US" sz="2400" dirty="0" smtClean="0">
                <a:latin typeface="+mn-lt"/>
                <a:cs typeface="Calibri" pitchFamily="34" charset="0"/>
              </a:rPr>
              <a:t>10%</a:t>
            </a:r>
          </a:p>
          <a:p>
            <a:pPr>
              <a:defRPr/>
            </a:pPr>
            <a:r>
              <a:rPr lang="en-US" sz="2400" dirty="0" smtClean="0">
                <a:latin typeface="+mn-lt"/>
                <a:cs typeface="Calibri" pitchFamily="34" charset="0"/>
              </a:rPr>
              <a:t>Injuries – 4 %</a:t>
            </a:r>
          </a:p>
          <a:p>
            <a:pPr>
              <a:defRPr/>
            </a:pPr>
            <a:r>
              <a:rPr lang="en-US" sz="2400" dirty="0" smtClean="0">
                <a:latin typeface="+mn-lt"/>
                <a:cs typeface="Calibri" pitchFamily="34" charset="0"/>
              </a:rPr>
              <a:t>HIV/AIDS – 2%</a:t>
            </a:r>
            <a:endParaRPr lang="en-US" sz="2400" dirty="0" smtClean="0">
              <a:latin typeface="+mn-lt"/>
              <a:cs typeface="Calibri" pitchFamily="34" charset="0"/>
            </a:endParaRPr>
          </a:p>
          <a:p>
            <a:pPr marL="457200" indent="-457200">
              <a:spcBef>
                <a:spcPts val="600"/>
              </a:spcBef>
              <a:spcAft>
                <a:spcPts val="600"/>
              </a:spcAft>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840181" y="268288"/>
            <a:ext cx="5992091"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Why do Ivorian children die?</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2939473" y="1460500"/>
            <a:ext cx="5766555" cy="3978000"/>
          </a:xfrm>
          <a:prstGeom prst="rect">
            <a:avLst/>
          </a:prstGeom>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10" name="Rectangle 8"/>
          <p:cNvSpPr>
            <a:spLocks noChangeArrowheads="1"/>
          </p:cNvSpPr>
          <p:nvPr/>
        </p:nvSpPr>
        <p:spPr bwMode="auto">
          <a:xfrm>
            <a:off x="5157462" y="303198"/>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833441" y="1231437"/>
            <a:ext cx="7477118" cy="5407200"/>
          </a:xfrm>
          <a:prstGeom prst="rect">
            <a:avLst/>
          </a:prstGeom>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p:cNvPicPr>
            <a:picLocks noChangeAspect="1"/>
          </p:cNvPicPr>
          <p:nvPr/>
        </p:nvPicPr>
        <p:blipFill>
          <a:blip r:embed="rId3"/>
          <a:stretch>
            <a:fillRect/>
          </a:stretch>
        </p:blipFill>
        <p:spPr>
          <a:xfrm>
            <a:off x="1223276" y="599210"/>
            <a:ext cx="6697448" cy="5403600"/>
          </a:xfrm>
          <a:prstGeom prst="rect">
            <a:avLst/>
          </a:prstGeom>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292731" y="1155699"/>
            <a:ext cx="6951083" cy="5410800"/>
          </a:xfrm>
          <a:prstGeom prst="rect">
            <a:avLst/>
          </a:prstGeom>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394807" y="1190337"/>
            <a:ext cx="6793113" cy="5410800"/>
          </a:xfrm>
          <a:prstGeom prst="rect">
            <a:avLst/>
          </a:prstGeom>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126786" y="1155700"/>
            <a:ext cx="7351579" cy="5425200"/>
          </a:xfrm>
          <a:prstGeom prst="rect">
            <a:avLst/>
          </a:prstGeom>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2" name="Picture 1"/>
          <p:cNvPicPr>
            <a:picLocks noChangeAspect="1"/>
          </p:cNvPicPr>
          <p:nvPr/>
        </p:nvPicPr>
        <p:blipFill>
          <a:blip r:embed="rId3"/>
          <a:stretch>
            <a:fillRect/>
          </a:stretch>
        </p:blipFill>
        <p:spPr>
          <a:xfrm>
            <a:off x="859500" y="1145309"/>
            <a:ext cx="7425000" cy="5400000"/>
          </a:xfrm>
          <a:prstGeom prst="rect">
            <a:avLst/>
          </a:prstGeom>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972127" y="1139536"/>
            <a:ext cx="7608269" cy="5403600"/>
          </a:xfrm>
          <a:prstGeom prst="rect">
            <a:avLst/>
          </a:prstGeom>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4" name="Picture 3"/>
          <p:cNvPicPr>
            <a:picLocks noChangeAspect="1"/>
          </p:cNvPicPr>
          <p:nvPr/>
        </p:nvPicPr>
        <p:blipFill>
          <a:blip r:embed="rId3"/>
          <a:stretch>
            <a:fillRect/>
          </a:stretch>
        </p:blipFill>
        <p:spPr>
          <a:xfrm>
            <a:off x="1027518" y="1175328"/>
            <a:ext cx="7481509" cy="5425200"/>
          </a:xfrm>
          <a:prstGeom prst="rect">
            <a:avLst/>
          </a:prstGeom>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011334" y="1276927"/>
            <a:ext cx="7503388" cy="5068800"/>
          </a:xfrm>
          <a:prstGeom prst="rect">
            <a:avLst/>
          </a:prstGeom>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Côte d'Ivoire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048563" y="1276926"/>
            <a:ext cx="7463521" cy="5068800"/>
          </a:xfrm>
          <a:prstGeom prst="rect">
            <a:avLst/>
          </a:prstGeom>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202985" y="1111828"/>
            <a:ext cx="7066351" cy="5410800"/>
          </a:xfrm>
          <a:prstGeom prst="rect">
            <a:avLst/>
          </a:prstGeom>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355437" y="1122217"/>
            <a:ext cx="6867360" cy="5421600"/>
          </a:xfrm>
          <a:prstGeom prst="rect">
            <a:avLst/>
          </a:prstGeom>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619874" y="1119910"/>
            <a:ext cx="6389159" cy="5403600"/>
          </a:xfrm>
          <a:prstGeom prst="rect">
            <a:avLst/>
          </a:prstGeom>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530928" y="1166090"/>
            <a:ext cx="6361920" cy="5414400"/>
          </a:xfrm>
          <a:prstGeom prst="rect">
            <a:avLst/>
          </a:prstGeom>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157288"/>
            <a:ext cx="8229600" cy="529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PARTIAL </a:t>
            </a:r>
            <a:r>
              <a:rPr lang="en-US" sz="2400" dirty="0" smtClean="0"/>
              <a:t>- Maternity protection in accordance with Convention 183</a:t>
            </a:r>
          </a:p>
          <a:p>
            <a:r>
              <a:rPr lang="en-US" sz="2400" b="1" dirty="0" smtClean="0">
                <a:solidFill>
                  <a:srgbClr val="800000"/>
                </a:solidFill>
              </a:rPr>
              <a:t>YES</a:t>
            </a:r>
            <a:r>
              <a:rPr lang="en-US" sz="2400" dirty="0" smtClean="0"/>
              <a:t> - Specific notifications of maternal deaths </a:t>
            </a:r>
          </a:p>
          <a:p>
            <a:r>
              <a:rPr lang="en-US" sz="2400" b="1" dirty="0" smtClean="0">
                <a:solidFill>
                  <a:srgbClr val="800000"/>
                </a:solidFill>
              </a:rPr>
              <a:t>YES </a:t>
            </a:r>
            <a:r>
              <a:rPr lang="en-US" sz="2400" dirty="0" smtClean="0"/>
              <a:t>- Midwifery personnel authorized to administer core set of life saving interventions</a:t>
            </a:r>
            <a:r>
              <a:rPr lang="en-US" sz="2400" dirty="0"/>
              <a:t> </a:t>
            </a:r>
          </a:p>
          <a:p>
            <a:r>
              <a:rPr lang="en-US" sz="2400" b="1" dirty="0" smtClean="0">
                <a:solidFill>
                  <a:srgbClr val="800000"/>
                </a:solidFill>
              </a:rPr>
              <a:t>NO</a:t>
            </a:r>
            <a:r>
              <a:rPr lang="en-US" sz="2400" dirty="0" smtClean="0"/>
              <a:t> </a:t>
            </a:r>
            <a:r>
              <a:rPr lang="en-US" sz="2400" dirty="0"/>
              <a:t>- </a:t>
            </a:r>
            <a:r>
              <a:rPr lang="en-US" sz="2400" dirty="0" smtClean="0"/>
              <a:t>International Code of Marketing of Breastmilk Substitutes</a:t>
            </a:r>
          </a:p>
          <a:p>
            <a:r>
              <a:rPr lang="en-US" sz="2400" b="1" dirty="0" smtClean="0">
                <a:solidFill>
                  <a:srgbClr val="800000"/>
                </a:solidFill>
              </a:rPr>
              <a:t>YES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NO</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YES</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 </a:t>
            </a:r>
            <a:r>
              <a:rPr lang="en-US" sz="2400" dirty="0" smtClean="0"/>
              <a:t>- Rotavirus vaccine</a:t>
            </a:r>
          </a:p>
          <a:p>
            <a:r>
              <a:rPr lang="en-US" sz="2400" b="1" dirty="0" smtClean="0">
                <a:solidFill>
                  <a:srgbClr val="800000"/>
                </a:solidFill>
              </a:rPr>
              <a:t> </a:t>
            </a:r>
            <a:r>
              <a:rPr lang="en-US" sz="2400" dirty="0" smtClean="0"/>
              <a:t>- Pneumococcal vaccine</a:t>
            </a:r>
          </a:p>
          <a:p>
            <a:endParaRPr lang="en-US" sz="2000" dirty="0"/>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Yes </a:t>
            </a:r>
            <a:r>
              <a:rPr lang="en-US" sz="2200" dirty="0"/>
              <a:t>(</a:t>
            </a:r>
            <a:r>
              <a:rPr lang="en-US" sz="2200" dirty="0" smtClean="0"/>
              <a:t>2013)</a:t>
            </a:r>
            <a:endParaRPr lang="en-US" sz="2200" b="1" dirty="0" smtClean="0">
              <a:solidFill>
                <a:srgbClr val="800000"/>
              </a:solidFill>
            </a:endParaRP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smtClean="0">
                <a:solidFill>
                  <a:srgbClr val="800000"/>
                </a:solidFill>
              </a:rPr>
              <a:t>6.3 </a:t>
            </a:r>
            <a:r>
              <a:rPr lang="en-US" sz="2200" dirty="0"/>
              <a:t>(</a:t>
            </a:r>
            <a:r>
              <a:rPr lang="en-US" sz="2200" dirty="0" smtClean="0"/>
              <a:t>2008)</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a:solidFill>
                  <a:srgbClr val="800000"/>
                </a:solidFill>
              </a:rPr>
              <a:t>7</a:t>
            </a:r>
            <a:r>
              <a:rPr lang="en-US" sz="2200" b="1" dirty="0" smtClean="0">
                <a:solidFill>
                  <a:srgbClr val="800000"/>
                </a:solidFill>
              </a:rPr>
              <a:t>% </a:t>
            </a:r>
            <a:r>
              <a:rPr lang="en-US" sz="2200" dirty="0" smtClean="0"/>
              <a:t>(2010)</a:t>
            </a:r>
            <a:br>
              <a:rPr lang="en-US" sz="2200" dirty="0" smtClean="0"/>
            </a:br>
            <a:r>
              <a:rPr lang="en-US" sz="2200" dirty="0" smtClean="0"/>
              <a:t>(% of recommended minimum)</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$144 </a:t>
            </a:r>
            <a:r>
              <a:rPr lang="en-US" sz="2200" dirty="0" smtClean="0"/>
              <a:t>(2012)</a:t>
            </a:r>
          </a:p>
          <a:p>
            <a:pPr>
              <a:spcBef>
                <a:spcPts val="0"/>
              </a:spcBef>
              <a:spcAft>
                <a:spcPts val="600"/>
              </a:spcAft>
              <a:buClr>
                <a:srgbClr val="800000"/>
              </a:buClr>
            </a:pPr>
            <a:r>
              <a:rPr lang="en-US" sz="2200" dirty="0" smtClean="0"/>
              <a:t>Government spending on health:   </a:t>
            </a:r>
            <a:r>
              <a:rPr lang="en-US" sz="2200" b="1" dirty="0">
                <a:solidFill>
                  <a:srgbClr val="800000"/>
                </a:solidFill>
              </a:rPr>
              <a:t>8</a:t>
            </a:r>
            <a:r>
              <a:rPr lang="en-US" sz="2200" b="1" dirty="0" smtClean="0">
                <a:solidFill>
                  <a:srgbClr val="800000"/>
                </a:solidFill>
              </a:rPr>
              <a:t>% </a:t>
            </a:r>
            <a:r>
              <a:rPr lang="en-US" sz="2200" dirty="0" smtClean="0"/>
              <a:t>(2012)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52% </a:t>
            </a:r>
            <a:r>
              <a:rPr lang="en-US" sz="2200" dirty="0" smtClean="0"/>
              <a:t>(2010)</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$15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   </a:t>
            </a:r>
            <a:r>
              <a:rPr lang="en-US" sz="2200" b="1" dirty="0" smtClean="0">
                <a:solidFill>
                  <a:srgbClr val="800000"/>
                </a:solidFill>
              </a:rPr>
              <a:t>$23 </a:t>
            </a:r>
            <a:r>
              <a:rPr lang="en-US" sz="2200" dirty="0" smtClean="0"/>
              <a:t>(2011)</a:t>
            </a:r>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571999" y="268288"/>
            <a:ext cx="4306455"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Who is left behind?</a:t>
            </a:r>
            <a:endParaRPr lang="en-US" sz="36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4922520" y="1051561"/>
            <a:ext cx="4221480" cy="4985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Bef>
                <a:spcPts val="600"/>
              </a:spcBef>
              <a:spcAft>
                <a:spcPts val="600"/>
              </a:spcAft>
              <a:defRPr/>
            </a:pPr>
            <a:r>
              <a:rPr lang="en-US" sz="2800" b="1" dirty="0" smtClean="0">
                <a:latin typeface="+mn-lt"/>
                <a:cs typeface="Calibri" pitchFamily="34" charset="0"/>
              </a:rPr>
              <a:t>Cote d’Ivoire</a:t>
            </a:r>
          </a:p>
          <a:p>
            <a:pPr>
              <a:spcBef>
                <a:spcPts val="600"/>
              </a:spcBef>
              <a:spcAft>
                <a:spcPts val="600"/>
              </a:spcAft>
              <a:defRPr/>
            </a:pPr>
            <a:r>
              <a:rPr lang="en-US" sz="2600" dirty="0" smtClean="0">
                <a:cs typeface="Calibri" pitchFamily="34" charset="0"/>
              </a:rPr>
              <a:t>The wide bars show  </a:t>
            </a:r>
            <a:r>
              <a:rPr lang="en-US" sz="2600" b="1" dirty="0" smtClean="0">
                <a:solidFill>
                  <a:srgbClr val="990033"/>
                </a:solidFill>
                <a:cs typeface="Calibri" pitchFamily="34" charset="0"/>
              </a:rPr>
              <a:t>inequalities in coverage </a:t>
            </a:r>
            <a:r>
              <a:rPr lang="en-US" sz="2600" dirty="0" smtClean="0">
                <a:cs typeface="Calibri" pitchFamily="34" charset="0"/>
              </a:rPr>
              <a:t>for most indicators. </a:t>
            </a:r>
          </a:p>
          <a:p>
            <a:pPr>
              <a:spcBef>
                <a:spcPts val="600"/>
              </a:spcBef>
              <a:spcAft>
                <a:spcPts val="600"/>
              </a:spcAft>
              <a:defRPr/>
            </a:pPr>
            <a:r>
              <a:rPr lang="en-US" sz="2600" dirty="0" smtClean="0">
                <a:cs typeface="Calibri" pitchFamily="34" charset="0"/>
              </a:rPr>
              <a:t>Inequality is greatest for skilled birth attendant and antenatal care (+4 visits).</a:t>
            </a:r>
          </a:p>
          <a:p>
            <a:pPr>
              <a:spcBef>
                <a:spcPts val="600"/>
              </a:spcBef>
              <a:spcAft>
                <a:spcPts val="600"/>
              </a:spcAft>
              <a:defRPr/>
            </a:pPr>
            <a:r>
              <a:rPr lang="en-US" sz="2600" dirty="0" smtClean="0">
                <a:cs typeface="Calibri" pitchFamily="34" charset="0"/>
              </a:rPr>
              <a:t>Only early initiation of breastfeeding and ORT &amp; continued feeding show small </a:t>
            </a:r>
            <a:r>
              <a:rPr lang="en-US" sz="2600" b="1" dirty="0" smtClean="0">
                <a:solidFill>
                  <a:schemeClr val="accent2">
                    <a:lumMod val="75000"/>
                  </a:schemeClr>
                </a:solidFill>
                <a:cs typeface="Calibri" pitchFamily="34" charset="0"/>
              </a:rPr>
              <a:t>gaps</a:t>
            </a:r>
            <a:r>
              <a:rPr lang="en-US" sz="2600" dirty="0" smtClean="0">
                <a:cs typeface="Calibri" pitchFamily="34" charset="0"/>
              </a:rPr>
              <a:t> </a:t>
            </a:r>
            <a:r>
              <a:rPr lang="en-US" sz="2600" b="1" dirty="0" smtClean="0">
                <a:solidFill>
                  <a:schemeClr val="accent2">
                    <a:lumMod val="75000"/>
                  </a:schemeClr>
                </a:solidFill>
                <a:cs typeface="Calibri" pitchFamily="34" charset="0"/>
              </a:rPr>
              <a:t>in coverage.</a:t>
            </a:r>
            <a:endParaRPr lang="en-US" sz="2600" dirty="0">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800" dirty="0">
                <a:cs typeface="Calibri" pitchFamily="34" charset="0"/>
              </a:rPr>
              <a:t>Côte d'Ivoire</a:t>
            </a:r>
            <a:endParaRPr lang="en-US" sz="4600" dirty="0"/>
          </a:p>
        </p:txBody>
      </p:sp>
    </p:spTree>
    <p:extLst>
      <p:ext uri="{BB962C8B-B14F-4D97-AF65-F5344CB8AC3E}">
        <p14:creationId xmlns:p14="http://schemas.microsoft.com/office/powerpoint/2010/main" val="340078090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Côte d'Ivoire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cstate="print"/>
          <a:stretch>
            <a:fillRect/>
          </a:stretch>
        </p:blipFill>
        <p:spPr>
          <a:xfrm>
            <a:off x="1886398" y="1671952"/>
            <a:ext cx="5371203" cy="4867200"/>
          </a:xfrm>
          <a:prstGeom prst="rect">
            <a:avLst/>
          </a:prstGeom>
        </p:spPr>
      </p:pic>
    </p:spTree>
    <p:extLst>
      <p:ext uri="{BB962C8B-B14F-4D97-AF65-F5344CB8AC3E}">
        <p14:creationId xmlns:p14="http://schemas.microsoft.com/office/powerpoint/2010/main" val="26058064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cstate="print"/>
          <a:stretch>
            <a:fillRect/>
          </a:stretch>
        </p:blipFill>
        <p:spPr>
          <a:xfrm>
            <a:off x="1879202" y="1630978"/>
            <a:ext cx="5385595" cy="4867200"/>
          </a:xfrm>
          <a:prstGeom prst="rect">
            <a:avLst/>
          </a:prstGeom>
        </p:spPr>
      </p:pic>
    </p:spTree>
    <p:extLst>
      <p:ext uri="{BB962C8B-B14F-4D97-AF65-F5344CB8AC3E}">
        <p14:creationId xmlns:p14="http://schemas.microsoft.com/office/powerpoint/2010/main" val="12665449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cstate="print"/>
          <a:stretch>
            <a:fillRect/>
          </a:stretch>
        </p:blipFill>
        <p:spPr>
          <a:xfrm>
            <a:off x="1229027" y="1258875"/>
            <a:ext cx="6685946" cy="4885200"/>
          </a:xfrm>
          <a:prstGeom prst="rect">
            <a:avLst/>
          </a:prstGeom>
        </p:spPr>
      </p:pic>
    </p:spTree>
    <p:extLst>
      <p:ext uri="{BB962C8B-B14F-4D97-AF65-F5344CB8AC3E}">
        <p14:creationId xmlns:p14="http://schemas.microsoft.com/office/powerpoint/2010/main" val="390317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cstate="print"/>
          <a:stretch>
            <a:fillRect/>
          </a:stretch>
        </p:blipFill>
        <p:spPr>
          <a:xfrm>
            <a:off x="1239677" y="1333035"/>
            <a:ext cx="6664646" cy="4860000"/>
          </a:xfrm>
          <a:prstGeom prst="rect">
            <a:avLst/>
          </a:prstGeom>
        </p:spPr>
      </p:pic>
    </p:spTree>
    <p:extLst>
      <p:ext uri="{BB962C8B-B14F-4D97-AF65-F5344CB8AC3E}">
        <p14:creationId xmlns:p14="http://schemas.microsoft.com/office/powerpoint/2010/main" val="2453572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12264</TotalTime>
  <Words>3004</Words>
  <Application>Microsoft Macintosh PowerPoint</Application>
  <PresentationFormat>On-screen Show (4:3)</PresentationFormat>
  <Paragraphs>259</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Côte d'Ivoire</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709</cp:revision>
  <cp:lastPrinted>2012-06-12T19:26:24Z</cp:lastPrinted>
  <dcterms:created xsi:type="dcterms:W3CDTF">2008-01-10T17:37:13Z</dcterms:created>
  <dcterms:modified xsi:type="dcterms:W3CDTF">2014-12-03T14:53:49Z</dcterms:modified>
</cp:coreProperties>
</file>