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6488" autoAdjust="0"/>
  </p:normalViewPr>
  <p:slideViewPr>
    <p:cSldViewPr snapToGrid="0">
      <p:cViewPr>
        <p:scale>
          <a:sx n="110" d="100"/>
          <a:sy n="110" d="100"/>
        </p:scale>
        <p:origin x="-528" y="1200"/>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Ghana,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Ghana</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a:t>
            </a:r>
            <a:r>
              <a:rPr lang="en-US" sz="1200" i="1" kern="1200" baseline="0" dirty="0" smtClean="0">
                <a:solidFill>
                  <a:schemeClr val="tx1"/>
                </a:solidFill>
                <a:latin typeface="+mn-lt"/>
                <a:ea typeface="+mn-ea"/>
                <a:cs typeface="+mn-cs"/>
              </a:rPr>
              <a:t> Ghana’</a:t>
            </a:r>
            <a:r>
              <a:rPr lang="en-US" sz="1200" i="1" kern="1200" dirty="0" smtClean="0">
                <a:solidFill>
                  <a:schemeClr val="tx1"/>
                </a:solidFill>
                <a:latin typeface="+mn-lt"/>
                <a:ea typeface="+mn-ea"/>
                <a:cs typeface="+mn-cs"/>
              </a:rPr>
              <a:t>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Ghana </a:t>
            </a:r>
            <a:r>
              <a:rPr lang="en-US" i="1" dirty="0" smtClean="0"/>
              <a:t>Under—five child  mortality rate </a:t>
            </a:r>
            <a:r>
              <a:rPr lang="en-US" dirty="0" smtClean="0"/>
              <a:t>and </a:t>
            </a:r>
            <a:r>
              <a:rPr lang="en-US" i="1" dirty="0" smtClean="0"/>
              <a:t>Maternal mortality ratio </a:t>
            </a:r>
            <a:r>
              <a:rPr lang="en-US" dirty="0" smtClean="0"/>
              <a:t>are declining, but are still high.  Newer UN</a:t>
            </a:r>
            <a:r>
              <a:rPr lang="en-US" baseline="0" dirty="0" smtClean="0"/>
              <a:t> estimates </a:t>
            </a:r>
            <a:r>
              <a:rPr lang="en-US" baseline="0" smtClean="0"/>
              <a:t>show an </a:t>
            </a:r>
            <a:r>
              <a:rPr lang="en-US" baseline="0" dirty="0" smtClean="0"/>
              <a:t>Under-five mortality rate of 78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Ghana,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Ghana, some </a:t>
            </a:r>
            <a:r>
              <a:rPr lang="en-US" dirty="0" smtClean="0"/>
              <a:t>40% </a:t>
            </a:r>
            <a:r>
              <a:rPr lang="en-US" dirty="0" smtClean="0"/>
              <a:t>of child deaths occur in the neonatal period.  Most of these can be prevented.  Post-neonatal deaths can, also,</a:t>
            </a:r>
            <a:r>
              <a:rPr lang="en-US" baseline="0" dirty="0" smtClean="0"/>
              <a:t> mostly be prevented and come mainly from Malaria, Pneumonia, Diarrhoea, </a:t>
            </a:r>
            <a:r>
              <a:rPr lang="en-US" baseline="0" dirty="0" smtClean="0"/>
              <a:t>Injuries and HIV/ADIS. </a:t>
            </a:r>
            <a:r>
              <a:rPr lang="en-US" dirty="0" smtClean="0"/>
              <a:t>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around </a:t>
            </a:r>
            <a:r>
              <a:rPr lang="en-US" dirty="0" smtClean="0"/>
              <a:t>95%</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Ghana,</a:t>
            </a:r>
            <a:r>
              <a:rPr lang="en-US" baseline="0" dirty="0" smtClean="0"/>
              <a:t> </a:t>
            </a:r>
            <a:r>
              <a:rPr lang="en-US" dirty="0" smtClean="0"/>
              <a:t>96</a:t>
            </a:r>
            <a:r>
              <a:rPr lang="en-US" baseline="0" dirty="0" smtClean="0"/>
              <a:t>% </a:t>
            </a:r>
            <a:r>
              <a:rPr lang="en-US" baseline="0" dirty="0" smtClean="0"/>
              <a:t>of women are receiving Antenatal care with a skilled provider at least once during pregnancy.  </a:t>
            </a:r>
            <a:r>
              <a:rPr lang="en-US" baseline="0" dirty="0" smtClean="0"/>
              <a:t>87% of </a:t>
            </a:r>
            <a:r>
              <a:rPr lang="en-US" baseline="0" dirty="0" smtClean="0"/>
              <a:t>women 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No data available for </a:t>
            </a:r>
            <a:r>
              <a:rPr lang="en-US" i="1" baseline="0" dirty="0" smtClean="0"/>
              <a:t>Women with low body mass index.   </a:t>
            </a:r>
            <a:r>
              <a:rPr lang="en-US" baseline="0" dirty="0" smtClean="0"/>
              <a:t>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Ghana’s </a:t>
            </a:r>
            <a:r>
              <a:rPr lang="en-US" i="1" dirty="0" smtClean="0"/>
              <a:t>Immunization</a:t>
            </a:r>
            <a:r>
              <a:rPr lang="en-US" dirty="0" smtClean="0"/>
              <a:t> coverage is</a:t>
            </a:r>
            <a:r>
              <a:rPr lang="en-US" baseline="0" dirty="0" smtClean="0"/>
              <a:t> </a:t>
            </a:r>
            <a:r>
              <a:rPr lang="en-US" baseline="0" dirty="0" smtClean="0"/>
              <a:t>higher for DTP, </a:t>
            </a:r>
            <a:r>
              <a:rPr lang="en-US" baseline="0" dirty="0" err="1" smtClean="0"/>
              <a:t>Hib</a:t>
            </a:r>
            <a:r>
              <a:rPr lang="en-US" baseline="0" dirty="0" smtClean="0"/>
              <a:t> and Measles than pneumococcal conjugate vaccine and rotavirus vaccine.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2011, 41</a:t>
            </a:r>
            <a:r>
              <a:rPr lang="en-US" dirty="0" smtClean="0"/>
              <a:t>% of caregivers</a:t>
            </a:r>
            <a:r>
              <a:rPr lang="en-US" baseline="0" dirty="0" smtClean="0"/>
              <a:t> sought treatment from an appropriate provider when their children had suspected pneumonia.  </a:t>
            </a:r>
            <a:r>
              <a:rPr lang="en-US" baseline="0" dirty="0" smtClean="0"/>
              <a:t>56% </a:t>
            </a:r>
            <a:r>
              <a:rPr lang="en-US" baseline="0" dirty="0" smtClean="0"/>
              <a:t>received antibiotics.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2011,</a:t>
            </a:r>
            <a:r>
              <a:rPr lang="en-US" baseline="0" dirty="0" smtClean="0"/>
              <a:t> 35% of </a:t>
            </a:r>
            <a:r>
              <a:rPr lang="en-US" dirty="0" smtClean="0"/>
              <a:t>children </a:t>
            </a:r>
            <a:r>
              <a:rPr lang="en-US" dirty="0" smtClean="0"/>
              <a:t>with diarrhoea were being treated with ORS and </a:t>
            </a:r>
            <a:r>
              <a:rPr lang="en-US" dirty="0" smtClean="0"/>
              <a:t>44%</a:t>
            </a:r>
            <a:r>
              <a:rPr lang="en-US" baseline="0" dirty="0" smtClean="0"/>
              <a:t> </a:t>
            </a:r>
            <a:r>
              <a:rPr lang="en-US" baseline="0" dirty="0" smtClean="0"/>
              <a:t>were receiving increased fluids and continued feeding</a:t>
            </a:r>
            <a:r>
              <a:rPr lang="en-US" dirty="0" smtClean="0"/>
              <a:t>.</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Ghana might </a:t>
            </a:r>
            <a:r>
              <a:rPr lang="en-US" i="0" dirty="0" smtClean="0"/>
              <a:t>know about the Countdown to 2015 for Maternal,</a:t>
            </a:r>
            <a:r>
              <a:rPr lang="en-US" i="0" baseline="0" dirty="0" smtClean="0"/>
              <a:t> Newborn and Child Health</a:t>
            </a:r>
            <a:r>
              <a:rPr lang="en-US" i="0" dirty="0" smtClean="0"/>
              <a:t>.  The Countdown has been producing individual country profiles since 2005.  This slide show is intended to stimulate discussion about country progress in Ghana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was 28% in 2008.</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declining.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a:t>
            </a:r>
            <a:r>
              <a:rPr lang="en-US" i="1" dirty="0" smtClean="0"/>
              <a:t>breastfeeding</a:t>
            </a:r>
            <a:r>
              <a:rPr lang="en-US" dirty="0" smtClean="0"/>
              <a:t> rates </a:t>
            </a:r>
            <a:r>
              <a:rPr lang="en-US" dirty="0" smtClean="0"/>
              <a:t>have</a:t>
            </a:r>
            <a:r>
              <a:rPr lang="en-US" baseline="0" dirty="0" smtClean="0"/>
              <a:t> declined to 46</a:t>
            </a:r>
            <a:r>
              <a:rPr lang="en-US" dirty="0" smtClean="0"/>
              <a:t>% </a:t>
            </a:r>
            <a:r>
              <a:rPr lang="en-US" dirty="0" smtClean="0"/>
              <a:t>of infants under 6 months exclusively breastfeeding in </a:t>
            </a:r>
            <a:r>
              <a:rPr lang="en-US" dirty="0" smtClean="0"/>
              <a:t>2011.</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i="0" baseline="0" dirty="0" smtClean="0"/>
              <a:t>is increasing, </a:t>
            </a:r>
            <a:r>
              <a:rPr lang="en-US" baseline="0" dirty="0" smtClean="0"/>
              <a:t>especially in rural areas.  Around </a:t>
            </a:r>
            <a:r>
              <a:rPr lang="en-US" baseline="0" dirty="0" smtClean="0"/>
              <a:t>13% </a:t>
            </a:r>
            <a:r>
              <a:rPr lang="en-US" baseline="0" dirty="0" smtClean="0"/>
              <a:t>of the total population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a:t>
            </a:r>
            <a:r>
              <a:rPr lang="en-US" i="1" dirty="0" smtClean="0"/>
              <a:t>Improved sanitation coverage  </a:t>
            </a:r>
            <a:r>
              <a:rPr lang="en-US" dirty="0" smtClean="0"/>
              <a:t>has increased</a:t>
            </a:r>
            <a:r>
              <a:rPr lang="en-US" smtClean="0"/>
              <a:t>, </a:t>
            </a:r>
            <a:r>
              <a:rPr lang="en-US" smtClean="0"/>
              <a:t>27% </a:t>
            </a:r>
            <a:r>
              <a:rPr lang="en-US" dirty="0" smtClean="0"/>
              <a:t>of the population are still using unimproved facilities or open defecation practices.  In rural areas 33% still practice </a:t>
            </a:r>
            <a:r>
              <a:rPr lang="en-US" i="0" dirty="0" smtClean="0"/>
              <a:t>open defecation</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effectLst/>
                <a:latin typeface="+mn-lt"/>
                <a:ea typeface="+mn-ea"/>
                <a:cs typeface="+mn-cs"/>
              </a:rPr>
              <a:t>Ghana has fully adopted most of the policies being tracked by Countdown.  Implementing these policies at scale can contribute to improved coverage of lifesaving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a:t>
            </a:r>
            <a:r>
              <a:rPr lang="en-US" baseline="0" dirty="0" smtClean="0"/>
              <a:t> </a:t>
            </a:r>
            <a:r>
              <a:rPr lang="en-US" i="1" baseline="0" dirty="0" smtClean="0"/>
              <a:t>Skilled birth attendant</a:t>
            </a:r>
            <a:r>
              <a:rPr lang="en-US" baseline="0" dirty="0" smtClean="0"/>
              <a:t>, but also great for </a:t>
            </a:r>
            <a:r>
              <a:rPr lang="en-US" i="1" dirty="0" smtClean="0"/>
              <a:t>Demand for family planning satisfied</a:t>
            </a:r>
            <a:r>
              <a:rPr lang="en-US" i="1" baseline="0" dirty="0" smtClean="0"/>
              <a:t>, A</a:t>
            </a:r>
            <a:r>
              <a:rPr lang="en-US" i="1" dirty="0" smtClean="0"/>
              <a:t>ntenatal care 4+ visits</a:t>
            </a:r>
            <a:r>
              <a:rPr lang="en-US" dirty="0" smtClean="0"/>
              <a:t>, and </a:t>
            </a:r>
            <a:r>
              <a:rPr lang="en-US" i="1" dirty="0" smtClean="0"/>
              <a:t>Careseeking for pneumonia, </a:t>
            </a:r>
            <a:r>
              <a:rPr lang="en-US" baseline="0" dirty="0" smtClean="0"/>
              <a:t>which often depend on facilities.  </a:t>
            </a:r>
            <a:r>
              <a:rPr lang="en-US" sz="1200" kern="1200" dirty="0" smtClean="0">
                <a:solidFill>
                  <a:srgbClr val="FF0000"/>
                </a:solidFill>
                <a:latin typeface="+mn-lt"/>
                <a:ea typeface="+mn-ea"/>
                <a:cs typeface="+mn-cs"/>
              </a:rPr>
              <a:t>Other interventions such </a:t>
            </a:r>
            <a:r>
              <a:rPr lang="en-US" sz="1200" kern="1200" smtClean="0">
                <a:solidFill>
                  <a:srgbClr val="FF0000"/>
                </a:solidFill>
                <a:latin typeface="+mn-lt"/>
                <a:ea typeface="+mn-ea"/>
                <a:cs typeface="+mn-cs"/>
              </a:rPr>
              <a:t>as </a:t>
            </a:r>
            <a:r>
              <a:rPr lang="en-US" sz="1200" i="1" kern="1200" smtClean="0">
                <a:solidFill>
                  <a:srgbClr val="FF0000"/>
                </a:solidFill>
                <a:latin typeface="+mn-lt"/>
                <a:ea typeface="+mn-ea"/>
                <a:cs typeface="+mn-cs"/>
              </a:rPr>
              <a:t>Early </a:t>
            </a:r>
            <a:r>
              <a:rPr lang="en-US" sz="1200" i="1" kern="1200" dirty="0" smtClean="0">
                <a:solidFill>
                  <a:srgbClr val="FF0000"/>
                </a:solidFill>
                <a:latin typeface="+mn-lt"/>
                <a:ea typeface="+mn-ea"/>
                <a:cs typeface="+mn-cs"/>
              </a:rPr>
              <a:t>initiation of breastfeeding, Vitamin A, </a:t>
            </a:r>
            <a:r>
              <a:rPr lang="en-US" sz="1200" i="0" kern="1200" dirty="0" smtClean="0">
                <a:solidFill>
                  <a:srgbClr val="FF0000"/>
                </a:solidFill>
                <a:latin typeface="+mn-lt"/>
                <a:ea typeface="+mn-ea"/>
                <a:cs typeface="+mn-cs"/>
              </a:rPr>
              <a:t>and</a:t>
            </a:r>
            <a:r>
              <a:rPr lang="en-US" sz="1200" i="1" kern="1200" dirty="0" smtClean="0">
                <a:solidFill>
                  <a:srgbClr val="FF0000"/>
                </a:solidFill>
                <a:latin typeface="+mn-lt"/>
                <a:ea typeface="+mn-ea"/>
                <a:cs typeface="+mn-cs"/>
              </a:rPr>
              <a:t> Immunization</a:t>
            </a:r>
            <a:r>
              <a:rPr lang="en-US" sz="1200" i="0" kern="1200" baseline="0" dirty="0" smtClean="0">
                <a:solidFill>
                  <a:srgbClr val="FF0000"/>
                </a:solidFill>
                <a:latin typeface="+mn-lt"/>
                <a:ea typeface="+mn-ea"/>
                <a:cs typeface="+mn-cs"/>
              </a:rPr>
              <a:t> </a:t>
            </a:r>
            <a:r>
              <a:rPr lang="en-US" sz="1200" i="0" kern="1200" dirty="0" smtClean="0">
                <a:solidFill>
                  <a:srgbClr val="FF0000"/>
                </a:solidFill>
                <a:latin typeface="+mn-lt"/>
                <a:ea typeface="+mn-ea"/>
                <a:cs typeface="+mn-cs"/>
              </a:rPr>
              <a:t>show </a:t>
            </a:r>
            <a:r>
              <a:rPr lang="en-US" sz="1200" kern="1200" dirty="0" smtClean="0">
                <a:solidFill>
                  <a:srgbClr val="FF0000"/>
                </a:solidFill>
                <a:latin typeface="+mn-lt"/>
                <a:ea typeface="+mn-ea"/>
                <a:cs typeface="+mn-cs"/>
              </a:rPr>
              <a:t>much smaller gaps in coverage.</a:t>
            </a:r>
            <a:endParaRPr lang="en-US" i="1" baseline="0" dirty="0" smtClean="0">
              <a:solidFill>
                <a:srgbClr val="FF0000"/>
              </a:solidFill>
            </a:endParaRPr>
          </a:p>
          <a:p>
            <a:endParaRPr lang="en-US" baseline="0" dirty="0" smtClean="0"/>
          </a:p>
          <a:p>
            <a:r>
              <a:rPr lang="en-US" i="1" baseline="0" dirty="0" smtClean="0"/>
              <a:t>(These figures might differ from other charts due to differences in data sources.)     </a:t>
            </a:r>
            <a:endParaRPr lang="en-US" baseline="0" dirty="0" smtClean="0"/>
          </a:p>
          <a:p>
            <a:r>
              <a:rPr lang="en-US" i="1" baseline="0" dirty="0" smtClean="0"/>
              <a:t>(Note: Additional Equity slides for Ghana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Ghana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m="http://schemas.openxmlformats.org/officeDocument/2006/math" xmlns="">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noProof="0" dirty="0" smtClean="0">
                <a:solidFill>
                  <a:srgbClr val="800000"/>
                </a:solidFill>
                <a:latin typeface="+mj-lt"/>
                <a:ea typeface="+mj-ea"/>
                <a:cs typeface="Calibri" pitchFamily="34" charset="0"/>
              </a:rPr>
              <a:t>Ghana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endParaRPr lang="en-US" sz="2600" b="1" dirty="0" smtClean="0">
              <a:solidFill>
                <a:srgbClr val="800000"/>
              </a:solidFill>
            </a:endParaRP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Ghana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20818" y="268288"/>
            <a:ext cx="6234546"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66498" y="1455649"/>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47918"/>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78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52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29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45158" y="1958109"/>
            <a:ext cx="8853683"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401261727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830" y="1938664"/>
            <a:ext cx="2540832" cy="306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40</a:t>
            </a:r>
            <a:r>
              <a:rPr lang="en-US" sz="2400" dirty="0" smtClean="0">
                <a:latin typeface="+mn-lt"/>
                <a:cs typeface="Calibri" pitchFamily="34" charset="0"/>
              </a:rPr>
              <a:t>%</a:t>
            </a:r>
            <a:endParaRPr lang="en-US" sz="2400" dirty="0" smtClean="0">
              <a:latin typeface="+mn-lt"/>
              <a:cs typeface="Calibri" pitchFamily="34" charset="0"/>
            </a:endParaRPr>
          </a:p>
          <a:p>
            <a:pPr>
              <a:defRPr/>
            </a:pPr>
            <a:r>
              <a:rPr lang="en-US" sz="2400" dirty="0" smtClean="0">
                <a:latin typeface="+mn-lt"/>
                <a:cs typeface="Calibri" pitchFamily="34" charset="0"/>
              </a:rPr>
              <a:t>Malaria – </a:t>
            </a:r>
            <a:r>
              <a:rPr lang="en-US" sz="2400" dirty="0" smtClean="0">
                <a:latin typeface="+mn-lt"/>
                <a:cs typeface="Calibri" pitchFamily="34" charset="0"/>
              </a:rPr>
              <a:t>19%</a:t>
            </a:r>
            <a:endParaRPr lang="en-US" sz="2400" dirty="0">
              <a:latin typeface="+mn-lt"/>
              <a:cs typeface="Calibri" pitchFamily="34" charset="0"/>
            </a:endParaRPr>
          </a:p>
          <a:p>
            <a:pPr>
              <a:defRPr/>
            </a:pPr>
            <a:r>
              <a:rPr lang="en-US" sz="2400" dirty="0">
                <a:solidFill>
                  <a:prstClr val="black"/>
                </a:solidFill>
                <a:latin typeface="+mn-lt"/>
                <a:cs typeface="Calibri" pitchFamily="34" charset="0"/>
              </a:rPr>
              <a:t>Pneumonia – </a:t>
            </a:r>
            <a:r>
              <a:rPr lang="en-US" sz="2400" dirty="0" smtClean="0">
                <a:solidFill>
                  <a:prstClr val="black"/>
                </a:solidFill>
                <a:latin typeface="+mn-lt"/>
                <a:cs typeface="Calibri" pitchFamily="34" charset="0"/>
              </a:rPr>
              <a:t>11% </a:t>
            </a: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7%</a:t>
            </a:r>
          </a:p>
          <a:p>
            <a:pPr>
              <a:defRPr/>
            </a:pPr>
            <a:r>
              <a:rPr lang="en-US" sz="2400" dirty="0" smtClean="0">
                <a:latin typeface="+mn-lt"/>
                <a:cs typeface="Calibri" pitchFamily="34" charset="0"/>
              </a:rPr>
              <a:t>Injuries – 4</a:t>
            </a:r>
            <a:r>
              <a:rPr lang="en-US" sz="2400" dirty="0" smtClean="0">
                <a:latin typeface="+mn-lt"/>
                <a:cs typeface="Calibri" pitchFamily="34" charset="0"/>
              </a:rPr>
              <a:t>%</a:t>
            </a:r>
          </a:p>
          <a:p>
            <a:pPr>
              <a:defRPr/>
            </a:pPr>
            <a:r>
              <a:rPr lang="en-US" sz="2400" dirty="0" smtClean="0">
                <a:latin typeface="+mn-lt"/>
                <a:cs typeface="Calibri" pitchFamily="34" charset="0"/>
              </a:rPr>
              <a:t>HIV/AIDS – 1%</a:t>
            </a:r>
            <a:endParaRPr lang="en-US" sz="2400" dirty="0" smtClean="0">
              <a:latin typeface="+mn-lt"/>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36272" y="268288"/>
            <a:ext cx="6072909"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Ghanaian children die?</a:t>
            </a:r>
            <a:endParaRPr lang="en-US" sz="32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2950987" y="1432800"/>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570662"/>
            <a:ext cx="4691063" cy="287338"/>
          </a:xfrm>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180554"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767865" y="1231899"/>
            <a:ext cx="7608269" cy="54036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latin typeface="+mn-lt"/>
                <a:cs typeface="Calibri" pitchFamily="34" charset="0"/>
              </a:rPr>
              <a:t>   Variable </a:t>
            </a:r>
            <a:r>
              <a:rPr lang="en-US" sz="2800" dirty="0">
                <a:latin typeface="+mn-lt"/>
                <a:cs typeface="Calibri" pitchFamily="34" charset="0"/>
              </a:rPr>
              <a:t>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253249" y="600364"/>
            <a:ext cx="6845320" cy="54144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96458" y="1224974"/>
            <a:ext cx="6951083" cy="54108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57950" y="1099127"/>
            <a:ext cx="6789736" cy="540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040519" y="1177636"/>
            <a:ext cx="7270780" cy="54144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570662"/>
            <a:ext cx="4691063" cy="287338"/>
          </a:xfrm>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3" name="Picture 2"/>
          <p:cNvPicPr>
            <a:picLocks noChangeAspect="1"/>
          </p:cNvPicPr>
          <p:nvPr/>
        </p:nvPicPr>
        <p:blipFill>
          <a:blip r:embed="rId3"/>
          <a:stretch>
            <a:fillRect/>
          </a:stretch>
        </p:blipFill>
        <p:spPr>
          <a:xfrm>
            <a:off x="876598" y="1224974"/>
            <a:ext cx="7390804" cy="54252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697165"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746251" y="1139536"/>
            <a:ext cx="7651498" cy="540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697165"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809387" y="1198418"/>
            <a:ext cx="7525226" cy="54252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12619"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080610" y="1184563"/>
            <a:ext cx="7236933" cy="488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Ghana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988291" y="1253837"/>
            <a:ext cx="7463521" cy="50688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018617" y="1137563"/>
            <a:ext cx="7106765" cy="54108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02086" y="1110672"/>
            <a:ext cx="6947646" cy="5421600"/>
          </a:xfrm>
          <a:prstGeom prst="rect">
            <a:avLst/>
          </a:prstGeom>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402402" y="1107209"/>
            <a:ext cx="6339195" cy="54288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44370" y="1190346"/>
            <a:ext cx="6455260" cy="54252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266826"/>
            <a:ext cx="8229600" cy="504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solidFill>
                  <a:srgbClr val="800000"/>
                </a:solidFill>
              </a:rPr>
              <a:t>PARTIAL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a:solidFill>
                  <a:srgbClr val="800000"/>
                </a:solidFill>
              </a:rPr>
              <a:t>PARTIAL  </a:t>
            </a:r>
            <a:r>
              <a:rPr lang="en-US" sz="2400" dirty="0" smtClean="0"/>
              <a:t>- Rotavirus vaccine</a:t>
            </a:r>
          </a:p>
          <a:p>
            <a:r>
              <a:rPr lang="en-US" sz="2400" b="1" dirty="0">
                <a:solidFill>
                  <a:srgbClr val="800000"/>
                </a:solidFill>
              </a:rPr>
              <a:t>PARTIAL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population:   </a:t>
            </a:r>
            <a:r>
              <a:rPr lang="en-US" sz="2200" b="1" dirty="0" smtClean="0">
                <a:solidFill>
                  <a:srgbClr val="800000"/>
                </a:solidFill>
              </a:rPr>
              <a:t>10.2 </a:t>
            </a:r>
            <a:r>
              <a:rPr lang="en-US" sz="2200" dirty="0"/>
              <a:t>(</a:t>
            </a:r>
            <a:r>
              <a:rPr lang="en-US" sz="2200" dirty="0" smtClean="0"/>
              <a:t>2010)</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37% </a:t>
            </a:r>
            <a:r>
              <a:rPr lang="en-US" sz="2200" dirty="0" smtClean="0"/>
              <a:t>(2011)</a:t>
            </a:r>
            <a:r>
              <a:rPr lang="en-US" sz="2200" b="1" dirty="0" smtClean="0">
                <a:solidFill>
                  <a:srgbClr val="800000"/>
                </a:solidFill>
              </a:rPr>
              <a:t> </a:t>
            </a:r>
            <a:r>
              <a:rPr lang="en-US" sz="2200" dirty="0" smtClean="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$106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10%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29%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$24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$56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5486400" y="268288"/>
            <a:ext cx="3157538"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smtClean="0">
                <a:solidFill>
                  <a:srgbClr val="FFFFFF"/>
                </a:solidFill>
                <a:latin typeface="Calibri" pitchFamily="34" charset="0"/>
                <a:cs typeface="Calibri" pitchFamily="34" charset="0"/>
              </a:rPr>
              <a:t>Who </a:t>
            </a:r>
            <a:r>
              <a:rPr lang="en-US" sz="3600" b="1">
                <a:solidFill>
                  <a:srgbClr val="FFFFFF"/>
                </a:solidFill>
                <a:latin typeface="Calibri" pitchFamily="34" charset="0"/>
                <a:cs typeface="Calibri" pitchFamily="34" charset="0"/>
              </a:rPr>
              <a:t>i</a:t>
            </a:r>
            <a:r>
              <a:rPr lang="en-US" sz="3600" b="1" smtClean="0">
                <a:solidFill>
                  <a:srgbClr val="FFFFFF"/>
                </a:solidFill>
                <a:latin typeface="Calibri" pitchFamily="34" charset="0"/>
                <a:cs typeface="Calibri" pitchFamily="34" charset="0"/>
              </a:rPr>
              <a:t>s </a:t>
            </a:r>
            <a:r>
              <a:rPr lang="en-US" sz="3600" b="1" dirty="0" smtClean="0">
                <a:solidFill>
                  <a:srgbClr val="FFFFFF"/>
                </a:solidFill>
                <a:latin typeface="Calibri" pitchFamily="34" charset="0"/>
                <a:cs typeface="Calibri" pitchFamily="34" charset="0"/>
              </a:rPr>
              <a:t>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00246" y="1524000"/>
            <a:ext cx="4243754"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a:t>
            </a:r>
            <a:r>
              <a:rPr lang="en-US" sz="2800" b="1" dirty="0" smtClean="0">
                <a:latin typeface="+mn-lt"/>
                <a:cs typeface="Calibri" pitchFamily="34" charset="0"/>
              </a:rPr>
              <a:t>Ghana</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endParaRPr lang="en-US" sz="2800" dirty="0" smtClean="0">
              <a:latin typeface="+mn-lt"/>
              <a:cs typeface="Calibri" pitchFamily="34" charset="0"/>
            </a:endParaRPr>
          </a:p>
          <a:p>
            <a:pPr>
              <a:spcBef>
                <a:spcPts val="600"/>
              </a:spcBef>
              <a:spcAft>
                <a:spcPts val="600"/>
              </a:spcAft>
              <a:defRPr/>
            </a:pPr>
            <a:r>
              <a:rPr lang="en-US" sz="2800" dirty="0" smtClean="0">
                <a:latin typeface="+mn-lt"/>
                <a:cs typeface="Calibri" pitchFamily="34" charset="0"/>
              </a:rPr>
              <a:t>Inequality is greatest for skilled birth attendant. </a:t>
            </a:r>
          </a:p>
          <a:p>
            <a:pPr>
              <a:spcBef>
                <a:spcPts val="600"/>
              </a:spcBef>
              <a:spcAft>
                <a:spcPts val="600"/>
              </a:spcAft>
              <a:defRPr/>
            </a:pPr>
            <a:r>
              <a:rPr lang="en-US" sz="2800" dirty="0" smtClean="0">
                <a:latin typeface="+mn-lt"/>
                <a:cs typeface="Calibri" pitchFamily="34" charset="0"/>
              </a:rPr>
              <a:t>Immunization, ITN’s, and breastfeeding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Ghana </a:t>
            </a:r>
            <a:endParaRPr lang="en-US" sz="4600" dirty="0"/>
          </a:p>
        </p:txBody>
      </p:sp>
    </p:spTree>
    <p:extLst>
      <p:ext uri="{BB962C8B-B14F-4D97-AF65-F5344CB8AC3E}">
        <p14:creationId xmlns:p14="http://schemas.microsoft.com/office/powerpoint/2010/main" val="188238361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Ghana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906437" y="1630393"/>
            <a:ext cx="5346000"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1" name="Picture 3"/>
          <p:cNvPicPr>
            <a:picLocks noChangeAspect="1" noChangeArrowheads="1"/>
          </p:cNvPicPr>
          <p:nvPr/>
        </p:nvPicPr>
        <p:blipFill>
          <a:blip r:embed="rId3" cstate="print"/>
          <a:srcRect/>
          <a:stretch>
            <a:fillRect/>
          </a:stretch>
        </p:blipFill>
        <p:spPr bwMode="auto">
          <a:xfrm>
            <a:off x="1828081" y="1700483"/>
            <a:ext cx="5424686"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199071" y="1319841"/>
            <a:ext cx="6657534"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25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6546" y="1320708"/>
            <a:ext cx="7033581" cy="4718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12396</TotalTime>
  <Words>2994</Words>
  <Application>Microsoft Macintosh PowerPoint</Application>
  <PresentationFormat>On-screen Show (4:3)</PresentationFormat>
  <Paragraphs>261</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Ghana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727</cp:revision>
  <cp:lastPrinted>2012-06-12T19:26:24Z</cp:lastPrinted>
  <dcterms:created xsi:type="dcterms:W3CDTF">2008-01-10T17:37:13Z</dcterms:created>
  <dcterms:modified xsi:type="dcterms:W3CDTF">2014-12-03T19:28:45Z</dcterms:modified>
</cp:coreProperties>
</file>