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0"/>
  </p:notesMasterIdLst>
  <p:handoutMasterIdLst>
    <p:handoutMasterId r:id="rId41"/>
  </p:handoutMasterIdLst>
  <p:sldIdLst>
    <p:sldId id="542" r:id="rId2"/>
    <p:sldId id="543" r:id="rId3"/>
    <p:sldId id="519" r:id="rId4"/>
    <p:sldId id="431" r:id="rId5"/>
    <p:sldId id="435" r:id="rId6"/>
    <p:sldId id="496" r:id="rId7"/>
    <p:sldId id="464" r:id="rId8"/>
    <p:sldId id="521" r:id="rId9"/>
    <p:sldId id="513" r:id="rId10"/>
    <p:sldId id="523" r:id="rId11"/>
    <p:sldId id="517" r:id="rId12"/>
    <p:sldId id="544" r:id="rId13"/>
    <p:sldId id="541" r:id="rId14"/>
    <p:sldId id="390" r:id="rId15"/>
    <p:sldId id="540" r:id="rId16"/>
    <p:sldId id="518" r:id="rId17"/>
    <p:sldId id="500" r:id="rId18"/>
    <p:sldId id="413" r:id="rId19"/>
    <p:sldId id="533"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800000"/>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4" autoAdjust="0"/>
    <p:restoredTop sz="91494" autoAdjust="0"/>
  </p:normalViewPr>
  <p:slideViewPr>
    <p:cSldViewPr snapToGrid="0">
      <p:cViewPr>
        <p:scale>
          <a:sx n="100" d="100"/>
          <a:sy n="100" d="100"/>
        </p:scale>
        <p:origin x="-816" y="-80"/>
      </p:cViewPr>
      <p:guideLst>
        <p:guide orient="horz" pos="2160"/>
        <p:guide pos="2880"/>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theme" Target="theme/theme1.xml"/><Relationship Id="rId47"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notesMaster" Target="notesMasters/notesMaster1.xml"/><Relationship Id="rId41" Type="http://schemas.openxmlformats.org/officeDocument/2006/relationships/handoutMaster" Target="handoutMasters/handoutMaster1.xml"/><Relationship Id="rId42" Type="http://schemas.openxmlformats.org/officeDocument/2006/relationships/printerSettings" Target="printerSettings/printerSettings1.bin"/><Relationship Id="rId43" Type="http://schemas.openxmlformats.org/officeDocument/2006/relationships/commentAuthors" Target="commentAuthors.xml"/><Relationship Id="rId44" Type="http://schemas.openxmlformats.org/officeDocument/2006/relationships/presProps" Target="presProps.xml"/><Relationship Id="rId4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03/12/2014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03/12/2014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smtClean="0"/>
              <a:t>for Angola, </a:t>
            </a:r>
            <a:r>
              <a:rPr lang="en-GB" i="0" baseline="0" dirty="0" smtClean="0"/>
              <a:t>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dirty="0" smtClean="0"/>
              <a:t>for Angola</a:t>
            </a:r>
            <a:r>
              <a:rPr lang="en-US" i="0" baseline="0" dirty="0" smtClean="0"/>
              <a:t> </a:t>
            </a:r>
            <a:r>
              <a:rPr lang="en-US" i="0" dirty="0" smtClean="0"/>
              <a:t>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solidFill>
                  <a:prstClr val="black"/>
                </a:solidFill>
                <a:latin typeface="Calibri" pitchFamily="34" charset="0"/>
                <a:cs typeface="Calibri" pitchFamily="34" charset="0"/>
              </a:rPr>
              <a:pPr eaLnBrk="1" hangingPunct="1"/>
              <a:t>15</a:t>
            </a:fld>
            <a:endParaRPr lang="en-US" dirty="0" smtClean="0">
              <a:solidFill>
                <a:prstClr val="black"/>
              </a:solidFill>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Angola’s official mortality statistics.)</a:t>
            </a:r>
          </a:p>
          <a:p>
            <a:r>
              <a:rPr lang="en-US" dirty="0" smtClean="0"/>
              <a:t>Other</a:t>
            </a:r>
            <a:r>
              <a:rPr lang="en-US" baseline="0" dirty="0" smtClean="0"/>
              <a:t> data sources are listed here and include </a:t>
            </a:r>
            <a:r>
              <a:rPr lang="en-US" dirty="0" smtClean="0"/>
              <a:t>country reports. </a:t>
            </a:r>
          </a:p>
          <a:p>
            <a:endParaRPr lang="en-US" i="1" dirty="0" smtClean="0">
              <a:solidFill>
                <a:srgbClr val="FF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The Angola </a:t>
            </a:r>
            <a:r>
              <a:rPr lang="en-US" i="1" dirty="0" smtClean="0"/>
              <a:t>Under—five child mortality rate </a:t>
            </a:r>
            <a:r>
              <a:rPr lang="en-US" dirty="0" smtClean="0"/>
              <a:t>and </a:t>
            </a:r>
            <a:r>
              <a:rPr lang="en-US" i="1" dirty="0" smtClean="0"/>
              <a:t>Maternal mortality ratio  </a:t>
            </a:r>
            <a:r>
              <a:rPr lang="en-US" i="0" dirty="0" smtClean="0"/>
              <a:t>have</a:t>
            </a:r>
            <a:r>
              <a:rPr lang="en-US" i="0" baseline="0" dirty="0" smtClean="0"/>
              <a:t> been</a:t>
            </a:r>
            <a:r>
              <a:rPr lang="en-US" dirty="0" smtClean="0"/>
              <a:t> declining, but are still high.  Newer UN</a:t>
            </a:r>
            <a:r>
              <a:rPr lang="en-US" baseline="0" dirty="0" smtClean="0"/>
              <a:t> estimates show an Under-five mortality rate of 167 for 2013, which indicates a slight increase child death.</a:t>
            </a:r>
            <a:endParaRPr lang="en-US" dirty="0" smtClean="0"/>
          </a:p>
          <a:p>
            <a:endParaRPr lang="en-US" baseline="0" dirty="0" smtClean="0"/>
          </a:p>
          <a:p>
            <a:r>
              <a:rPr lang="en-US" i="1" baseline="0" dirty="0" smtClean="0"/>
              <a:t>(Note: Updated 2013 child mortality data from “</a:t>
            </a:r>
            <a:r>
              <a:rPr lang="en-ZA" sz="1200" b="0" i="1" kern="1200" dirty="0" smtClean="0">
                <a:solidFill>
                  <a:schemeClr val="tx1"/>
                </a:solidFill>
                <a:effectLst/>
                <a:latin typeface="+mn-lt"/>
                <a:ea typeface="+mn-ea"/>
                <a:cs typeface="+mn-cs"/>
              </a:rPr>
              <a:t>The UN Inter-agency Group for Child Mortality Estimation, 2014)</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a:t>
            </a:r>
            <a:r>
              <a:rPr lang="en-US" i="0" dirty="0" smtClean="0"/>
              <a:t>sub-Saharan Africa, including Angola,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19</a:t>
            </a:fld>
            <a:endParaRPr lang="en-US" dirty="0" smtClean="0">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Some 28% of child deaths occur in the neonatal period.  Most of these can be prevented.  Post-neonatal deaths can, also,</a:t>
            </a:r>
            <a:r>
              <a:rPr lang="en-US" baseline="0" dirty="0" smtClean="0"/>
              <a:t> mostly be prevented and come mainly from Pneumonia, Diarrhoea, Malaria, and Injuries.</a:t>
            </a:r>
            <a:r>
              <a:rPr lang="en-US" dirty="0" smtClean="0"/>
              <a:t>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r>
              <a:rPr lang="en-US" i="0" baseline="0" dirty="0" smtClean="0"/>
              <a:t> </a:t>
            </a:r>
          </a:p>
          <a:p>
            <a:r>
              <a:rPr lang="en-US" baseline="0" dirty="0" smtClean="0"/>
              <a:t>(</a:t>
            </a:r>
            <a:r>
              <a:rPr lang="en-US" i="1" baseline="0" dirty="0" smtClean="0"/>
              <a:t>Please note that updated infant and neonatal mortality rates as of 2013 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greatly along the continuum of care.  It’s useful to consider what delivery strategies are used to deliver these interventions and how</a:t>
            </a:r>
            <a:r>
              <a:rPr lang="en-US" baseline="0" dirty="0" smtClean="0"/>
              <a:t> to overcome </a:t>
            </a:r>
            <a:r>
              <a:rPr lang="en-US" i="0" baseline="0" dirty="0" smtClean="0"/>
              <a:t>barriers to delivery or to utilization of key services.</a:t>
            </a:r>
          </a:p>
          <a:p>
            <a:endParaRPr lang="en-US" i="0" baseline="0" dirty="0" smtClean="0"/>
          </a:p>
          <a:p>
            <a:r>
              <a:rPr lang="en-US" i="0" baseline="0" dirty="0" smtClean="0"/>
              <a:t>(No data available for </a:t>
            </a:r>
            <a:r>
              <a:rPr lang="en-US" i="1" baseline="0" dirty="0" smtClean="0"/>
              <a:t>Demand for family planning satisfied </a:t>
            </a:r>
            <a:r>
              <a:rPr lang="en-US" i="0" baseline="0" dirty="0" smtClean="0"/>
              <a:t>or for </a:t>
            </a:r>
            <a:r>
              <a:rPr lang="en-US" i="1" baseline="0" dirty="0" smtClean="0"/>
              <a:t>Postnatal care</a:t>
            </a:r>
            <a:r>
              <a:rPr lang="en-US" i="0" baseline="0" dirty="0" smtClean="0"/>
              <a:t>)</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Less than half of births are attended by skilled health personnel.  I</a:t>
            </a:r>
            <a:r>
              <a:rPr lang="en-US" baseline="0" dirty="0" smtClean="0"/>
              <a:t>t’s important to consider </a:t>
            </a:r>
            <a:r>
              <a:rPr lang="en-US" b="1" i="0" baseline="0" dirty="0" smtClean="0"/>
              <a:t>who</a:t>
            </a:r>
            <a:r>
              <a:rPr lang="en-US" i="0" baseline="0" dirty="0" smtClean="0"/>
              <a:t> still lacks access and </a:t>
            </a:r>
            <a:r>
              <a:rPr lang="en-US" b="1" i="0" baseline="0" dirty="0" smtClean="0"/>
              <a:t>if</a:t>
            </a:r>
            <a:r>
              <a:rPr lang="en-US" i="0" baseline="0" dirty="0" smtClean="0"/>
              <a:t> </a:t>
            </a:r>
            <a:r>
              <a:rPr lang="en-US" b="0" i="0" baseline="0" dirty="0" smtClean="0"/>
              <a:t>quality of care issues </a:t>
            </a:r>
            <a:r>
              <a:rPr lang="en-US" i="0" baseline="0" dirty="0" smtClean="0"/>
              <a:t>also 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17% of HIV+ pregnant women are receiving ARV’s for PMTCT.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80% of women are attended at least once by a skilled health provider during pregnancy. Quality of care for antenatal care also needs to be considered.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for Angola, there are many </a:t>
            </a:r>
            <a:r>
              <a:rPr lang="en-US" baseline="0" dirty="0" smtClean="0"/>
              <a:t>maternal and newborn health indicators without data.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Angola’s </a:t>
            </a:r>
            <a:r>
              <a:rPr lang="en-US" i="1" dirty="0" smtClean="0"/>
              <a:t>Immunization</a:t>
            </a:r>
            <a:r>
              <a:rPr lang="en-US" dirty="0" smtClean="0"/>
              <a:t> coverage is high</a:t>
            </a:r>
            <a:r>
              <a:rPr lang="en-US" baseline="0" dirty="0" smtClean="0"/>
              <a:t>, as indicated by the 3 out of the 5 indicators for which data are available.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There is no recent data available on </a:t>
            </a:r>
            <a:r>
              <a:rPr lang="en-US" sz="1200" i="1" kern="1200" dirty="0" smtClean="0">
                <a:solidFill>
                  <a:schemeClr val="tx1"/>
                </a:solidFill>
                <a:latin typeface="+mn-lt"/>
                <a:ea typeface="+mn-ea"/>
                <a:cs typeface="+mn-cs"/>
              </a:rPr>
              <a:t>Percentage of children with suspected pneumonia taken to an appropriate provider.   </a:t>
            </a:r>
            <a:r>
              <a:rPr lang="en-US" baseline="0" dirty="0" smtClean="0"/>
              <a:t>Also, data on those receiving antibiotics is not available.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No recent data is available.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Angola might </a:t>
            </a:r>
            <a:r>
              <a:rPr lang="en-US" i="0" dirty="0" smtClean="0"/>
              <a:t>know about the </a:t>
            </a:r>
            <a:r>
              <a:rPr lang="en-US" i="1" dirty="0" smtClean="0"/>
              <a:t>Countdown to 2015 for Maternal,</a:t>
            </a:r>
            <a:r>
              <a:rPr lang="en-US" i="1" baseline="0" dirty="0" smtClean="0"/>
              <a:t> Newborn and Child Health</a:t>
            </a:r>
            <a:r>
              <a:rPr lang="en-US" i="0" dirty="0" smtClean="0"/>
              <a:t>.  The Countdown has been producing individual country profiles since 2005. This slide show is intended to stimulate discussion about country progress in Angola</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ITN use was very low in 2011</a:t>
            </a:r>
            <a:r>
              <a:rPr lang="en-US" baseline="0" dirty="0" smtClean="0"/>
              <a:t> (the most recent data available).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prevalence </a:t>
            </a:r>
            <a:r>
              <a:rPr lang="en-US" baseline="0" dirty="0" smtClean="0"/>
              <a:t>declined.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breastfeeding</a:t>
            </a:r>
            <a:r>
              <a:rPr lang="en-US" dirty="0" smtClean="0"/>
              <a:t> rates were 11%</a:t>
            </a:r>
            <a:r>
              <a:rPr lang="en-US" baseline="0" dirty="0" smtClean="0"/>
              <a:t> in 2001</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a:t>
            </a:r>
            <a:r>
              <a:rPr lang="en-US" baseline="0" dirty="0" smtClean="0"/>
              <a:t> to </a:t>
            </a:r>
            <a:r>
              <a:rPr lang="en-US" i="1" baseline="0" dirty="0" smtClean="0"/>
              <a:t>Improved drinking water </a:t>
            </a:r>
            <a:r>
              <a:rPr lang="en-US" i="0" baseline="0" dirty="0" smtClean="0"/>
              <a:t> has grown in urban areas, but 51% of the rural population is using surface water for drinking.  Another 15% are using unimproved sources. </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51% of the rural population still practice </a:t>
            </a:r>
            <a:r>
              <a:rPr lang="en-US" i="0" dirty="0" smtClean="0"/>
              <a:t>open defecation</a:t>
            </a:r>
            <a:r>
              <a:rPr lang="en-US" dirty="0" smtClean="0"/>
              <a:t>.  Another 30% are using unimproved facilities.</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sz="1200" kern="1200" dirty="0" smtClean="0">
                <a:solidFill>
                  <a:schemeClr val="tx1"/>
                </a:solidFill>
                <a:latin typeface="+mn-lt"/>
                <a:ea typeface="+mn-ea"/>
                <a:cs typeface="+mn-cs"/>
              </a:rPr>
              <a:t>Angola has adopted some of the policies being tracked by Countdown.  Other policies mentioned</a:t>
            </a:r>
            <a:r>
              <a:rPr lang="en-US" sz="1200" kern="1200" baseline="0" dirty="0" smtClean="0">
                <a:solidFill>
                  <a:schemeClr val="tx1"/>
                </a:solidFill>
                <a:latin typeface="+mn-lt"/>
                <a:ea typeface="+mn-ea"/>
                <a:cs typeface="+mn-cs"/>
              </a:rPr>
              <a:t> here, if adopted and implemented </a:t>
            </a:r>
            <a:r>
              <a:rPr lang="en-US" baseline="0" dirty="0" smtClean="0"/>
              <a:t>at scale, can contribute to improved coverage of life saving interventions.   </a:t>
            </a:r>
            <a:r>
              <a:rPr lang="en-US" sz="1200" kern="1200" dirty="0" smtClean="0">
                <a:solidFill>
                  <a:schemeClr val="tx1"/>
                </a:solidFill>
                <a:latin typeface="+mn-lt"/>
                <a:ea typeface="+mn-ea"/>
                <a:cs typeface="+mn-cs"/>
              </a:rPr>
              <a:t>   </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i="0" baseline="0" dirty="0" smtClean="0"/>
              <a:t> </a:t>
            </a:r>
            <a:r>
              <a:rPr lang="en-US" dirty="0" smtClean="0"/>
              <a:t>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r>
              <a:rPr lang="en-US" dirty="0" smtClean="0"/>
              <a:t>This slide is included to show coverage for different wealth groups for a range of interventions along the continuum of care.  54 Countdown</a:t>
            </a:r>
            <a:r>
              <a:rPr lang="en-US" baseline="0" dirty="0" smtClean="0"/>
              <a:t> countries have sufficient data to provide information on </a:t>
            </a:r>
            <a:r>
              <a:rPr lang="en-US" dirty="0" smtClean="0"/>
              <a:t>socioeconomic status, gender, urban/rural residence, etc.  Angola does not have sufficient data for the Countdown equity analysis.  Conducting national household surveys periodically will both provide</a:t>
            </a:r>
            <a:r>
              <a:rPr lang="en-US" baseline="0" dirty="0" smtClean="0"/>
              <a:t> overall</a:t>
            </a:r>
            <a:r>
              <a:rPr lang="en-US" dirty="0" smtClean="0"/>
              <a:t> coverage data and allow for equity analyses in order to better understand the underserved populations.    </a:t>
            </a:r>
            <a:endParaRPr lang="en-US" baseline="0" dirty="0" smtClean="0"/>
          </a:p>
          <a:p>
            <a:endParaRPr lang="en-US" baseline="0"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Angola</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03/12/2014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03/12/2014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03/12/2014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03/12/2014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03/12/2014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03/12/2014</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03/12/2014</a:t>
            </a:fld>
            <a:endParaRPr lang="en-US"/>
          </a:p>
        </p:txBody>
      </p:sp>
      <p:sp>
        <p:nvSpPr>
          <p:cNvPr id="8" name="Footer Placeholder 7"/>
          <p:cNvSpPr>
            <a:spLocks noGrp="1"/>
          </p:cNvSpPr>
          <p:nvPr>
            <p:ph type="ftr" sz="quarter" idx="11"/>
          </p:nvPr>
        </p:nvSpPr>
        <p:spPr/>
        <p:txBody>
          <a:bodyPr/>
          <a:lstStyle>
            <a:lvl1pPr>
              <a:defRPr/>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03/12/2014</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03/12/2014</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03/12/2014</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03/12/2014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3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3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err="1" smtClean="0">
                <a:solidFill>
                  <a:srgbClr val="800000"/>
                </a:solidFill>
                <a:latin typeface="+mj-lt"/>
                <a:ea typeface="+mj-ea"/>
                <a:cs typeface="Calibri" pitchFamily="34" charset="0"/>
              </a:rPr>
              <a:t>Angol</a:t>
            </a:r>
            <a:r>
              <a:rPr kumimoji="0" lang="en-US" sz="4300" b="1" i="0" u="none" strike="noStrike" kern="1200" cap="none" spc="0" normalizeH="0" baseline="0" noProof="0" dirty="0" smtClean="0">
                <a:ln>
                  <a:noFill/>
                </a:ln>
                <a:solidFill>
                  <a:srgbClr val="800000"/>
                </a:solidFill>
                <a:effectLst/>
                <a:uLnTx/>
                <a:uFillTx/>
                <a:latin typeface="+mj-lt"/>
                <a:ea typeface="+mj-ea"/>
                <a:cs typeface="Calibri" pitchFamily="34" charset="0"/>
              </a:rPr>
              <a:t>a</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smtClean="0">
                <a:solidFill>
                  <a:srgbClr val="800000"/>
                </a:solidFill>
              </a:rPr>
              <a:t>Four streams </a:t>
            </a:r>
            <a:r>
              <a:rPr lang="en-US" sz="2600" b="1" dirty="0">
                <a:solidFill>
                  <a:srgbClr val="800000"/>
                </a:solidFill>
              </a:rPr>
              <a:t>of work to promote accountability, </a:t>
            </a:r>
            <a:r>
              <a:rPr lang="en-US" sz="2600" b="1" dirty="0" smtClean="0">
                <a:solidFill>
                  <a:srgbClr val="800000"/>
                </a:solidFill>
              </a:rPr>
              <a:t/>
            </a:r>
            <a:br>
              <a:rPr lang="en-US" sz="2600" b="1" dirty="0" smtClean="0">
                <a:solidFill>
                  <a:srgbClr val="800000"/>
                </a:solidFill>
              </a:rPr>
            </a:br>
            <a:r>
              <a:rPr lang="en-US" sz="2600" b="1" dirty="0" smtClean="0">
                <a:solidFill>
                  <a:srgbClr val="800000"/>
                </a:solidFill>
              </a:rPr>
              <a:t>2011-2015 </a:t>
            </a:r>
            <a:endParaRPr lang="en-US" sz="2600" b="1" dirty="0">
              <a:solidFill>
                <a:srgbClr val="800000"/>
              </a:solidFill>
            </a:endParaRPr>
          </a:p>
          <a:p>
            <a:pPr lvl="1">
              <a:buClr>
                <a:srgbClr val="800000"/>
              </a:buClr>
              <a:buFont typeface="Arial" pitchFamily="34" charset="0"/>
              <a:buChar char="•"/>
            </a:pPr>
            <a:r>
              <a:rPr lang="en-US" sz="2600" dirty="0" smtClean="0"/>
              <a:t>Responsive </a:t>
            </a:r>
            <a:r>
              <a:rPr lang="en-US" sz="2600" dirty="0"/>
              <a:t>to </a:t>
            </a:r>
            <a:r>
              <a:rPr lang="en-US" sz="2600" dirty="0" smtClean="0"/>
              <a:t>global accountability frameworks</a:t>
            </a:r>
          </a:p>
          <a:p>
            <a:pPr lvl="1">
              <a:buClr>
                <a:srgbClr val="800000"/>
              </a:buClr>
              <a:buNone/>
            </a:pPr>
            <a:r>
              <a:rPr lang="en-US" sz="2200" dirty="0" smtClean="0"/>
              <a:t>     -Annual reporting on 11 indicators for the Commission </a:t>
            </a:r>
            <a:r>
              <a:rPr lang="en-US" sz="2200" dirty="0"/>
              <a:t>on Information and Accountability </a:t>
            </a:r>
            <a:r>
              <a:rPr lang="en-US" sz="2200" dirty="0" smtClean="0"/>
              <a:t>for </a:t>
            </a:r>
            <a:r>
              <a:rPr lang="en-US" sz="2200" dirty="0"/>
              <a:t>Women’s and Children’s </a:t>
            </a:r>
            <a:r>
              <a:rPr lang="en-US" sz="2200" dirty="0" smtClean="0"/>
              <a:t>Health (COIA)</a:t>
            </a:r>
          </a:p>
          <a:p>
            <a:pPr lvl="1">
              <a:buClr>
                <a:srgbClr val="800000"/>
              </a:buClr>
              <a:buNone/>
            </a:pPr>
            <a:r>
              <a:rPr lang="en-US" sz="2200" dirty="0" smtClean="0"/>
              <a:t>     -Contributes to follow-up of A Promise Renewed/Call to Action </a:t>
            </a:r>
          </a:p>
          <a:p>
            <a:pPr lvl="1">
              <a:buClr>
                <a:srgbClr val="800000"/>
              </a:buClr>
              <a:buFont typeface="Arial" pitchFamily="34" charset="0"/>
              <a:buChar char="•"/>
            </a:pPr>
            <a:r>
              <a:rPr lang="en-US" sz="2600" dirty="0" smtClean="0"/>
              <a:t>Production </a:t>
            </a:r>
            <a:r>
              <a:rPr lang="en-US" sz="2600" dirty="0"/>
              <a:t>of country profiles/report and global event(s</a:t>
            </a:r>
            <a:r>
              <a:rPr lang="en-US" sz="2600" dirty="0" smtClean="0"/>
              <a:t>)</a:t>
            </a:r>
          </a:p>
          <a:p>
            <a:pPr lvl="1">
              <a:buClr>
                <a:srgbClr val="800000"/>
              </a:buClr>
              <a:buFont typeface="Arial" pitchFamily="34" charset="0"/>
              <a:buChar char="•"/>
            </a:pPr>
            <a:r>
              <a:rPr lang="en-US" sz="2600" dirty="0" smtClean="0"/>
              <a:t>Cross-cutting </a:t>
            </a:r>
            <a:r>
              <a:rPr lang="en-US" sz="2600" dirty="0"/>
              <a:t>analyses</a:t>
            </a:r>
          </a:p>
          <a:p>
            <a:pPr lvl="1">
              <a:buClr>
                <a:srgbClr val="800000"/>
              </a:buClr>
              <a:buFont typeface="Arial" pitchFamily="34" charset="0"/>
              <a:buChar char="•"/>
            </a:pPr>
            <a:r>
              <a:rPr lang="en-US" sz="2600" b="1" dirty="0">
                <a:solidFill>
                  <a:srgbClr val="800000"/>
                </a:solidFill>
              </a:rPr>
              <a:t>Country-level </a:t>
            </a:r>
            <a:r>
              <a:rPr lang="en-US" sz="2600" b="1" dirty="0" smtClean="0">
                <a:solidFill>
                  <a:srgbClr val="800000"/>
                </a:solidFill>
              </a:rPr>
              <a:t>engagement</a:t>
            </a:r>
          </a:p>
        </p:txBody>
      </p:sp>
    </p:spTree>
    <p:extLst>
      <p:ext uri="{BB962C8B-B14F-4D97-AF65-F5344CB8AC3E}">
        <p14:creationId xmlns:p14="http://schemas.microsoft.com/office/powerpoint/2010/main" val="313797979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Angola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2051"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1140893" y="-342000"/>
            <a:ext cx="5562015" cy="7200000"/>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13244512" y="-19645313"/>
            <a:ext cx="5559381" cy="7200000"/>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13244512" y="-19645313"/>
            <a:ext cx="5559381" cy="7200000"/>
          </a:xfrm>
          <a:prstGeom prst="rect">
            <a:avLst/>
          </a:prstGeom>
          <a:noFill/>
          <a:ln w="9525">
            <a:noFill/>
            <a:miter lim="800000"/>
            <a:headEnd/>
            <a:tailEnd/>
          </a:ln>
        </p:spPr>
      </p:pic>
      <p:pic>
        <p:nvPicPr>
          <p:cNvPr id="1029" name="Picture 5"/>
          <p:cNvPicPr>
            <a:picLocks noChangeAspect="1" noChangeArrowheads="1"/>
          </p:cNvPicPr>
          <p:nvPr/>
        </p:nvPicPr>
        <p:blipFill>
          <a:blip r:embed="rId4" cstate="print"/>
          <a:srcRect/>
          <a:stretch>
            <a:fillRect/>
          </a:stretch>
        </p:blipFill>
        <p:spPr bwMode="auto">
          <a:xfrm>
            <a:off x="4368802" y="-342000"/>
            <a:ext cx="5559381" cy="7200000"/>
          </a:xfrm>
          <a:prstGeom prst="rect">
            <a:avLst/>
          </a:prstGeom>
          <a:noFill/>
          <a:ln w="9525">
            <a:noFill/>
            <a:miter lim="800000"/>
            <a:headEnd/>
            <a:tailEnd/>
          </a:ln>
        </p:spPr>
      </p:pic>
    </p:spTree>
    <p:extLst>
      <p:ext uri="{BB962C8B-B14F-4D97-AF65-F5344CB8AC3E}">
        <p14:creationId xmlns:p14="http://schemas.microsoft.com/office/powerpoint/2010/main" val="175128705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3067050" y="192088"/>
            <a:ext cx="5848350"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a:t>
            </a:r>
          </a:p>
          <a:p>
            <a:pPr algn="ctr"/>
            <a:r>
              <a:rPr lang="en-US" sz="3600" b="1" dirty="0" smtClean="0">
                <a:solidFill>
                  <a:srgbClr val="FFFFFF"/>
                </a:solidFill>
                <a:latin typeface="Calibri" pitchFamily="34" charset="0"/>
                <a:cs typeface="Calibri" pitchFamily="34" charset="0"/>
              </a:rPr>
              <a:t>MDGs 4 &amp; 5</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206750" y="1399653"/>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76648" y="4980563"/>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167 </a:t>
            </a:r>
            <a:r>
              <a:rPr lang="en-US" sz="2200" dirty="0">
                <a:latin typeface="+mn-lt"/>
              </a:rPr>
              <a:t>deaths per 1000 live births</a:t>
            </a:r>
          </a:p>
          <a:p>
            <a:pPr algn="ctr"/>
            <a:r>
              <a:rPr lang="en-US" sz="2200" dirty="0" smtClean="0">
                <a:latin typeface="+mn-lt"/>
              </a:rPr>
              <a:t>Infant mortality rate (IMR) </a:t>
            </a:r>
            <a:r>
              <a:rPr lang="en-US" sz="2200" dirty="0">
                <a:latin typeface="+mn-lt"/>
              </a:rPr>
              <a:t>= </a:t>
            </a:r>
            <a:r>
              <a:rPr lang="en-US" sz="2200" dirty="0" smtClean="0">
                <a:latin typeface="+mn-lt"/>
              </a:rPr>
              <a:t>102 </a:t>
            </a:r>
            <a:r>
              <a:rPr lang="en-US" sz="2200" dirty="0">
                <a:latin typeface="+mn-lt"/>
              </a:rPr>
              <a:t>deaths 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47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327025" y="1924050"/>
            <a:ext cx="8570419" cy="2988000"/>
          </a:xfrm>
          <a:prstGeom prst="rect">
            <a:avLst/>
          </a:prstGeom>
          <a:noFill/>
          <a:ln w="9525">
            <a:noFill/>
            <a:miter lim="800000"/>
            <a:headEnd/>
            <a:tailEnd/>
          </a:ln>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02362" y="2042573"/>
            <a:ext cx="3086467"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a:solidFill>
                  <a:srgbClr val="990033"/>
                </a:solidFill>
                <a:latin typeface="+mj-lt"/>
                <a:cs typeface="Calibri" pitchFamily="34" charset="0"/>
              </a:rPr>
              <a:t>Leading direct causes:</a:t>
            </a:r>
          </a:p>
          <a:p>
            <a:r>
              <a:rPr lang="en-US" sz="2400" dirty="0">
                <a:latin typeface="+mj-lt"/>
              </a:rPr>
              <a:t>Haemorrhage – </a:t>
            </a:r>
            <a:r>
              <a:rPr lang="en-US" sz="2400" dirty="0" smtClean="0">
                <a:latin typeface="+mj-lt"/>
              </a:rPr>
              <a:t>25%</a:t>
            </a:r>
            <a:endParaRPr lang="en-US" sz="2400" dirty="0">
              <a:latin typeface="+mj-lt"/>
            </a:endParaRPr>
          </a:p>
          <a:p>
            <a:r>
              <a:rPr lang="en-US" sz="2400" dirty="0">
                <a:latin typeface="+mj-lt"/>
              </a:rPr>
              <a:t>Hypertension – </a:t>
            </a:r>
            <a:r>
              <a:rPr lang="en-US" sz="2400" dirty="0" smtClean="0">
                <a:latin typeface="+mj-lt"/>
              </a:rPr>
              <a:t>16%</a:t>
            </a:r>
            <a:endParaRPr lang="en-US" sz="2400" dirty="0">
              <a:latin typeface="+mj-lt"/>
            </a:endParaRPr>
          </a:p>
          <a:p>
            <a:r>
              <a:rPr lang="en-US" sz="2400" dirty="0">
                <a:latin typeface="+mj-lt"/>
              </a:rPr>
              <a:t>Unsafe abortion – </a:t>
            </a:r>
            <a:r>
              <a:rPr lang="en-US" sz="2400" dirty="0" smtClean="0">
                <a:latin typeface="+mj-lt"/>
              </a:rPr>
              <a:t>10%</a:t>
            </a:r>
            <a:endParaRPr lang="en-US" sz="2400" dirty="0">
              <a:latin typeface="+mj-lt"/>
            </a:endParaRPr>
          </a:p>
          <a:p>
            <a:r>
              <a:rPr lang="en-US" sz="2400" dirty="0">
                <a:latin typeface="+mj-lt"/>
              </a:rPr>
              <a:t>Sepsis – </a:t>
            </a:r>
            <a:r>
              <a:rPr lang="en-US" sz="2400" dirty="0" smtClean="0">
                <a:latin typeface="+mj-lt"/>
              </a:rPr>
              <a:t>10%</a:t>
            </a:r>
            <a:endParaRPr lang="en-US" sz="2400" dirty="0">
              <a:latin typeface="+mj-lt"/>
            </a:endParaRPr>
          </a:p>
          <a:p>
            <a:pPr>
              <a:defRPr/>
            </a:pPr>
            <a:endParaRPr lang="en-US" sz="2000" i="1" dirty="0">
              <a:latin typeface="+mn-lt"/>
              <a:cs typeface="Calibri" pitchFamily="34" charset="0"/>
            </a:endParaRPr>
          </a:p>
          <a:p>
            <a:pPr marL="457200" indent="-457200">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Understanding the cause of death distribution </a:t>
            </a:r>
            <a:r>
              <a:rPr lang="en-US" sz="2800" dirty="0" smtClean="0">
                <a:latin typeface="Calibri" pitchFamily="34" charset="0"/>
                <a:cs typeface="Calibri" pitchFamily="34" charset="0"/>
              </a:rPr>
              <a:t>is important for program development and monitoring</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3095624" y="239713"/>
            <a:ext cx="5819775"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Why do sub-Saharan African mothers die?</a:t>
            </a:r>
            <a:endParaRPr lang="en-US" sz="36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3333751" y="1733550"/>
            <a:ext cx="5437895" cy="3600000"/>
          </a:xfrm>
          <a:prstGeom prst="rect">
            <a:avLst/>
          </a:prstGeom>
          <a:noFill/>
          <a:ln w="9525">
            <a:noFill/>
            <a:miter lim="800000"/>
            <a:headEnd/>
            <a:tailEnd/>
          </a:ln>
        </p:spPr>
      </p:pic>
    </p:spTree>
    <p:extLst>
      <p:ext uri="{BB962C8B-B14F-4D97-AF65-F5344CB8AC3E}">
        <p14:creationId xmlns:p14="http://schemas.microsoft.com/office/powerpoint/2010/main" val="257541896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43239" y="2004473"/>
            <a:ext cx="2540832" cy="269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28%</a:t>
            </a:r>
          </a:p>
          <a:p>
            <a:pPr>
              <a:defRPr/>
            </a:pPr>
            <a:r>
              <a:rPr lang="en-US" sz="2400" dirty="0" smtClean="0">
                <a:solidFill>
                  <a:prstClr val="black"/>
                </a:solidFill>
                <a:latin typeface="+mn-lt"/>
                <a:cs typeface="Calibri" pitchFamily="34" charset="0"/>
              </a:rPr>
              <a:t>Pneumonia </a:t>
            </a:r>
            <a:r>
              <a:rPr lang="en-US" sz="2400" dirty="0">
                <a:solidFill>
                  <a:prstClr val="black"/>
                </a:solidFill>
                <a:latin typeface="+mn-lt"/>
                <a:cs typeface="Calibri" pitchFamily="34" charset="0"/>
              </a:rPr>
              <a:t>– </a:t>
            </a:r>
            <a:r>
              <a:rPr lang="en-US" sz="2400" dirty="0" smtClean="0">
                <a:solidFill>
                  <a:prstClr val="black"/>
                </a:solidFill>
                <a:latin typeface="+mn-lt"/>
                <a:cs typeface="Calibri" pitchFamily="34" charset="0"/>
              </a:rPr>
              <a:t>15% </a:t>
            </a:r>
            <a:r>
              <a:rPr lang="en-US" sz="2400" dirty="0" smtClean="0">
                <a:latin typeface="+mn-lt"/>
                <a:cs typeface="Calibri" pitchFamily="34" charset="0"/>
              </a:rPr>
              <a:t>Diarrhoea </a:t>
            </a:r>
            <a:r>
              <a:rPr lang="en-US" sz="2400" dirty="0">
                <a:latin typeface="+mn-lt"/>
                <a:cs typeface="Calibri" pitchFamily="34" charset="0"/>
              </a:rPr>
              <a:t>– </a:t>
            </a:r>
            <a:r>
              <a:rPr lang="en-US" sz="2400" dirty="0" smtClean="0">
                <a:latin typeface="+mn-lt"/>
                <a:cs typeface="Calibri" pitchFamily="34" charset="0"/>
              </a:rPr>
              <a:t>14%</a:t>
            </a:r>
          </a:p>
          <a:p>
            <a:pPr lvl="0">
              <a:defRPr/>
            </a:pPr>
            <a:r>
              <a:rPr lang="en-US" sz="2400" dirty="0">
                <a:solidFill>
                  <a:prstClr val="black"/>
                </a:solidFill>
                <a:latin typeface="Calibri"/>
                <a:cs typeface="Calibri" pitchFamily="34" charset="0"/>
              </a:rPr>
              <a:t>Malaria – </a:t>
            </a:r>
            <a:r>
              <a:rPr lang="en-US" sz="2400" dirty="0" smtClean="0">
                <a:solidFill>
                  <a:prstClr val="black"/>
                </a:solidFill>
                <a:latin typeface="Calibri"/>
                <a:cs typeface="Calibri" pitchFamily="34" charset="0"/>
              </a:rPr>
              <a:t>13%</a:t>
            </a:r>
            <a:endParaRPr lang="en-US" sz="2400" dirty="0">
              <a:solidFill>
                <a:prstClr val="black"/>
              </a:solidFill>
              <a:latin typeface="Calibri"/>
              <a:cs typeface="Calibri" pitchFamily="34" charset="0"/>
            </a:endParaRPr>
          </a:p>
          <a:p>
            <a:pPr>
              <a:defRPr/>
            </a:pPr>
            <a:r>
              <a:rPr lang="en-US" sz="2400" dirty="0" smtClean="0">
                <a:latin typeface="+mn-lt"/>
                <a:cs typeface="Calibri" pitchFamily="34" charset="0"/>
              </a:rPr>
              <a:t>Injuries – 5%</a:t>
            </a:r>
          </a:p>
          <a:p>
            <a:pPr marL="457200" indent="-457200">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24115" y="5619793"/>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867024" y="268288"/>
            <a:ext cx="6010275" cy="58477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dirty="0" smtClean="0">
                <a:solidFill>
                  <a:srgbClr val="FFFFFF"/>
                </a:solidFill>
                <a:latin typeface="Calibri" pitchFamily="34" charset="0"/>
                <a:cs typeface="Calibri" pitchFamily="34" charset="0"/>
              </a:rPr>
              <a:t>Why do Angolan children die?</a:t>
            </a:r>
            <a:endParaRPr lang="en-US" sz="32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2686050" y="1257300"/>
            <a:ext cx="6289091" cy="4320000"/>
          </a:xfrm>
          <a:prstGeom prst="rect">
            <a:avLst/>
          </a:prstGeom>
          <a:noFill/>
          <a:ln w="9525">
            <a:noFill/>
            <a:miter lim="800000"/>
            <a:headEnd/>
            <a:tailEnd/>
          </a:ln>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2014.</a:t>
            </a:r>
            <a:endParaRPr lang="en-US" dirty="0"/>
          </a:p>
        </p:txBody>
      </p:sp>
      <p:sp>
        <p:nvSpPr>
          <p:cNvPr id="10" name="Rectangle 8"/>
          <p:cNvSpPr>
            <a:spLocks noChangeArrowheads="1"/>
          </p:cNvSpPr>
          <p:nvPr/>
        </p:nvSpPr>
        <p:spPr bwMode="auto">
          <a:xfrm>
            <a:off x="5233085" y="325712"/>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4098" name="Picture 2"/>
          <p:cNvPicPr>
            <a:picLocks noChangeAspect="1" noChangeArrowheads="1"/>
          </p:cNvPicPr>
          <p:nvPr/>
        </p:nvPicPr>
        <p:blipFill>
          <a:blip r:embed="rId3" cstate="print"/>
          <a:srcRect/>
          <a:stretch>
            <a:fillRect/>
          </a:stretch>
        </p:blipFill>
        <p:spPr bwMode="auto">
          <a:xfrm>
            <a:off x="685800" y="1133475"/>
            <a:ext cx="7731496" cy="5400000"/>
          </a:xfrm>
          <a:prstGeom prst="rect">
            <a:avLst/>
          </a:prstGeom>
          <a:noFill/>
          <a:ln w="9525">
            <a:noFill/>
            <a:miter lim="800000"/>
            <a:headEnd/>
            <a:tailEnd/>
          </a:ln>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896941" y="6056237"/>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p:cNvPicPr>
            <a:picLocks noChangeAspect="1" noChangeArrowheads="1"/>
          </p:cNvPicPr>
          <p:nvPr/>
        </p:nvPicPr>
        <p:blipFill>
          <a:blip r:embed="rId3" cstate="print"/>
          <a:srcRect/>
          <a:stretch>
            <a:fillRect/>
          </a:stretch>
        </p:blipFill>
        <p:spPr bwMode="auto">
          <a:xfrm>
            <a:off x="1152525" y="533400"/>
            <a:ext cx="6916783" cy="5400000"/>
          </a:xfrm>
          <a:prstGeom prst="rect">
            <a:avLst/>
          </a:prstGeom>
          <a:noFill/>
          <a:ln w="9525">
            <a:noFill/>
            <a:miter lim="800000"/>
            <a:headEnd/>
            <a:tailEnd/>
          </a:ln>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6146" name="Picture 2"/>
          <p:cNvPicPr>
            <a:picLocks noChangeAspect="1" noChangeArrowheads="1"/>
          </p:cNvPicPr>
          <p:nvPr/>
        </p:nvPicPr>
        <p:blipFill>
          <a:blip r:embed="rId3" cstate="print"/>
          <a:srcRect/>
          <a:stretch>
            <a:fillRect/>
          </a:stretch>
        </p:blipFill>
        <p:spPr bwMode="auto">
          <a:xfrm>
            <a:off x="1162051" y="1019175"/>
            <a:ext cx="6972315" cy="5400000"/>
          </a:xfrm>
          <a:prstGeom prst="rect">
            <a:avLst/>
          </a:prstGeom>
          <a:noFill/>
          <a:ln w="9525">
            <a:noFill/>
            <a:miter lim="800000"/>
            <a:headEnd/>
            <a:tailEnd/>
          </a:ln>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7170" name="Picture 2"/>
          <p:cNvPicPr>
            <a:picLocks noChangeAspect="1" noChangeArrowheads="1"/>
          </p:cNvPicPr>
          <p:nvPr/>
        </p:nvPicPr>
        <p:blipFill>
          <a:blip r:embed="rId3" cstate="print"/>
          <a:srcRect/>
          <a:stretch>
            <a:fillRect/>
          </a:stretch>
        </p:blipFill>
        <p:spPr bwMode="auto">
          <a:xfrm>
            <a:off x="1333500" y="1066800"/>
            <a:ext cx="6835689" cy="5400000"/>
          </a:xfrm>
          <a:prstGeom prst="rect">
            <a:avLst/>
          </a:prstGeom>
          <a:noFill/>
          <a:ln w="9525">
            <a:noFill/>
            <a:miter lim="800000"/>
            <a:headEnd/>
            <a:tailEnd/>
          </a:ln>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8194" name="Picture 2"/>
          <p:cNvPicPr>
            <a:picLocks noChangeAspect="1" noChangeArrowheads="1"/>
          </p:cNvPicPr>
          <p:nvPr/>
        </p:nvPicPr>
        <p:blipFill>
          <a:blip r:embed="rId3" cstate="print"/>
          <a:srcRect/>
          <a:stretch>
            <a:fillRect/>
          </a:stretch>
        </p:blipFill>
        <p:spPr bwMode="auto">
          <a:xfrm>
            <a:off x="1095375" y="1038225"/>
            <a:ext cx="7341716" cy="5400000"/>
          </a:xfrm>
          <a:prstGeom prst="rect">
            <a:avLst/>
          </a:prstGeom>
          <a:noFill/>
          <a:ln w="9525">
            <a:noFill/>
            <a:miter lim="800000"/>
            <a:headEnd/>
            <a:tailEnd/>
          </a:ln>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2014.</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9218" name="Picture 2"/>
          <p:cNvPicPr>
            <a:picLocks noChangeAspect="1" noChangeArrowheads="1"/>
          </p:cNvPicPr>
          <p:nvPr/>
        </p:nvPicPr>
        <p:blipFill>
          <a:blip r:embed="rId3" cstate="print"/>
          <a:srcRect/>
          <a:stretch>
            <a:fillRect/>
          </a:stretch>
        </p:blipFill>
        <p:spPr bwMode="auto">
          <a:xfrm>
            <a:off x="962025" y="1085850"/>
            <a:ext cx="7329941" cy="5400000"/>
          </a:xfrm>
          <a:prstGeom prst="rect">
            <a:avLst/>
          </a:prstGeom>
          <a:noFill/>
          <a:ln w="9525">
            <a:noFill/>
            <a:miter lim="800000"/>
            <a:headEnd/>
            <a:tailEnd/>
          </a:ln>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0242" name="Picture 2"/>
          <p:cNvPicPr>
            <a:picLocks noChangeAspect="1" noChangeArrowheads="1"/>
          </p:cNvPicPr>
          <p:nvPr/>
        </p:nvPicPr>
        <p:blipFill>
          <a:blip r:embed="rId3" cstate="print"/>
          <a:srcRect/>
          <a:stretch>
            <a:fillRect/>
          </a:stretch>
        </p:blipFill>
        <p:spPr bwMode="auto">
          <a:xfrm>
            <a:off x="981075" y="942975"/>
            <a:ext cx="7626008" cy="5400000"/>
          </a:xfrm>
          <a:prstGeom prst="rect">
            <a:avLst/>
          </a:prstGeom>
          <a:noFill/>
          <a:ln w="9525">
            <a:noFill/>
            <a:miter lim="800000"/>
            <a:headEnd/>
            <a:tailEnd/>
          </a:ln>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7114" y="1131410"/>
            <a:ext cx="7385836" cy="5269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1266" name="Picture 2"/>
          <p:cNvPicPr>
            <a:picLocks noChangeAspect="1" noChangeArrowheads="1"/>
          </p:cNvPicPr>
          <p:nvPr/>
        </p:nvPicPr>
        <p:blipFill>
          <a:blip r:embed="rId3" cstate="print"/>
          <a:srcRect/>
          <a:stretch>
            <a:fillRect/>
          </a:stretch>
        </p:blipFill>
        <p:spPr bwMode="auto">
          <a:xfrm>
            <a:off x="933451" y="1133475"/>
            <a:ext cx="7563260" cy="5040000"/>
          </a:xfrm>
          <a:prstGeom prst="rect">
            <a:avLst/>
          </a:prstGeom>
          <a:noFill/>
          <a:ln w="9525">
            <a:noFill/>
            <a:miter lim="800000"/>
            <a:headEnd/>
            <a:tailEnd/>
          </a:ln>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Angola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2290" name="Picture 2"/>
          <p:cNvPicPr>
            <a:picLocks noChangeAspect="1" noChangeArrowheads="1"/>
          </p:cNvPicPr>
          <p:nvPr/>
        </p:nvPicPr>
        <p:blipFill>
          <a:blip r:embed="rId3" cstate="print"/>
          <a:srcRect/>
          <a:stretch>
            <a:fillRect/>
          </a:stretch>
        </p:blipFill>
        <p:spPr bwMode="auto">
          <a:xfrm>
            <a:off x="1133476" y="1104900"/>
            <a:ext cx="7439691" cy="5040000"/>
          </a:xfrm>
          <a:prstGeom prst="rect">
            <a:avLst/>
          </a:prstGeom>
          <a:noFill/>
          <a:ln w="9525">
            <a:noFill/>
            <a:miter lim="800000"/>
            <a:headEnd/>
            <a:tailEnd/>
          </a:ln>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3314" name="Picture 2"/>
          <p:cNvPicPr>
            <a:picLocks noChangeAspect="1" noChangeArrowheads="1"/>
          </p:cNvPicPr>
          <p:nvPr/>
        </p:nvPicPr>
        <p:blipFill>
          <a:blip r:embed="rId3" cstate="print"/>
          <a:srcRect/>
          <a:stretch>
            <a:fillRect/>
          </a:stretch>
        </p:blipFill>
        <p:spPr bwMode="auto">
          <a:xfrm>
            <a:off x="1266825" y="1019175"/>
            <a:ext cx="7003125" cy="5400000"/>
          </a:xfrm>
          <a:prstGeom prst="rect">
            <a:avLst/>
          </a:prstGeom>
          <a:noFill/>
          <a:ln w="9525">
            <a:noFill/>
            <a:miter lim="800000"/>
            <a:headEnd/>
            <a:tailEnd/>
          </a:ln>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8"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00149" y="1164619"/>
            <a:ext cx="6981189" cy="5242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14338" name="Picture 2"/>
          <p:cNvPicPr>
            <a:picLocks noChangeAspect="1" noChangeArrowheads="1"/>
          </p:cNvPicPr>
          <p:nvPr/>
        </p:nvPicPr>
        <p:blipFill>
          <a:blip r:embed="rId3" cstate="print"/>
          <a:srcRect/>
          <a:stretch>
            <a:fillRect/>
          </a:stretch>
        </p:blipFill>
        <p:spPr bwMode="auto">
          <a:xfrm>
            <a:off x="1609725" y="1019175"/>
            <a:ext cx="6254054" cy="5400000"/>
          </a:xfrm>
          <a:prstGeom prst="rect">
            <a:avLst/>
          </a:prstGeom>
          <a:noFill/>
          <a:ln w="9525">
            <a:noFill/>
            <a:miter lim="800000"/>
            <a:headEnd/>
            <a:tailEnd/>
          </a:ln>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8"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28547" y="1117256"/>
            <a:ext cx="6735279" cy="5477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175657"/>
            <a:ext cx="8229600" cy="5091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NO </a:t>
            </a:r>
            <a:r>
              <a:rPr lang="en-US" sz="2400" dirty="0" smtClean="0"/>
              <a:t>- Maternity protection in accordance with Convention 183</a:t>
            </a:r>
          </a:p>
          <a:p>
            <a:r>
              <a:rPr lang="en-US" sz="2400" b="1" dirty="0" smtClean="0">
                <a:solidFill>
                  <a:srgbClr val="800000"/>
                </a:solidFill>
              </a:rPr>
              <a:t>YES</a:t>
            </a:r>
            <a:r>
              <a:rPr lang="en-US" sz="2400" dirty="0" smtClean="0"/>
              <a:t> - Specific notifications of maternal deaths </a:t>
            </a:r>
          </a:p>
          <a:p>
            <a:r>
              <a:rPr lang="en-US" sz="2400" b="1" dirty="0" smtClean="0">
                <a:solidFill>
                  <a:srgbClr val="800000"/>
                </a:solidFill>
              </a:rPr>
              <a:t>-- </a:t>
            </a:r>
            <a:r>
              <a:rPr lang="en-US" sz="2400" dirty="0" smtClean="0"/>
              <a:t> Midwifery personnel authorized to administer core set of life saving interventions</a:t>
            </a:r>
            <a:r>
              <a:rPr lang="en-US" sz="2400" dirty="0"/>
              <a:t> </a:t>
            </a:r>
          </a:p>
          <a:p>
            <a:r>
              <a:rPr lang="en-US" sz="2400" b="1" dirty="0" smtClean="0">
                <a:solidFill>
                  <a:srgbClr val="800000"/>
                </a:solidFill>
              </a:rPr>
              <a:t>NO</a:t>
            </a:r>
            <a:r>
              <a:rPr lang="en-US" sz="2400" dirty="0" smtClean="0"/>
              <a:t> </a:t>
            </a:r>
            <a:r>
              <a:rPr lang="en-US" sz="2400" dirty="0"/>
              <a:t>- </a:t>
            </a:r>
            <a:r>
              <a:rPr lang="en-US" sz="2400" dirty="0" smtClean="0"/>
              <a:t>International Code of Marketing of Breastmilk Substitutes</a:t>
            </a:r>
          </a:p>
          <a:p>
            <a:r>
              <a:rPr lang="en-US" sz="2400" b="1" dirty="0" smtClean="0">
                <a:solidFill>
                  <a:srgbClr val="800000"/>
                </a:solidFill>
              </a:rPr>
              <a:t>YES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NO</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YES</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 --</a:t>
            </a:r>
            <a:r>
              <a:rPr lang="en-US" sz="2400" dirty="0" smtClean="0"/>
              <a:t> Rotavirus vaccine</a:t>
            </a:r>
          </a:p>
          <a:p>
            <a:r>
              <a:rPr lang="en-US" sz="2400" b="1" dirty="0" smtClean="0">
                <a:solidFill>
                  <a:srgbClr val="800000"/>
                </a:solidFill>
              </a:rPr>
              <a:t>PARTIAL </a:t>
            </a:r>
            <a:r>
              <a:rPr lang="en-US" sz="2400" dirty="0" smtClean="0"/>
              <a:t>- Pneumococcal vaccine</a:t>
            </a:r>
          </a:p>
          <a:p>
            <a:endParaRPr lang="en-US" sz="2000" dirty="0"/>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YES</a:t>
            </a: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smtClean="0">
                <a:solidFill>
                  <a:srgbClr val="800000"/>
                </a:solidFill>
              </a:rPr>
              <a:t>18.3 </a:t>
            </a:r>
            <a:r>
              <a:rPr lang="en-US" sz="2200" dirty="0"/>
              <a:t>(</a:t>
            </a:r>
            <a:r>
              <a:rPr lang="en-US" sz="2200" dirty="0" smtClean="0"/>
              <a:t>2009)</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25%  </a:t>
            </a:r>
            <a:r>
              <a:rPr lang="en-US" sz="2200" dirty="0" smtClean="0"/>
              <a:t>(2006)</a:t>
            </a:r>
            <a:br>
              <a:rPr lang="en-US" sz="2200" dirty="0" smtClean="0"/>
            </a:br>
            <a:r>
              <a:rPr lang="en-US" sz="2200" dirty="0" smtClean="0"/>
              <a:t>(% of recommended minimum)</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$212 </a:t>
            </a:r>
            <a:r>
              <a:rPr lang="en-US" sz="2200" dirty="0" smtClean="0"/>
              <a:t>(2012)</a:t>
            </a:r>
          </a:p>
          <a:p>
            <a:pPr>
              <a:spcBef>
                <a:spcPts val="0"/>
              </a:spcBef>
              <a:spcAft>
                <a:spcPts val="600"/>
              </a:spcAft>
              <a:buClr>
                <a:srgbClr val="800000"/>
              </a:buClr>
            </a:pPr>
            <a:r>
              <a:rPr lang="en-US" sz="2200" dirty="0" smtClean="0"/>
              <a:t>Government spending on health:   </a:t>
            </a:r>
            <a:r>
              <a:rPr lang="en-US" sz="2200" b="1" dirty="0">
                <a:solidFill>
                  <a:srgbClr val="800000"/>
                </a:solidFill>
              </a:rPr>
              <a:t>6</a:t>
            </a:r>
            <a:r>
              <a:rPr lang="en-US" sz="2200" b="1" dirty="0" smtClean="0">
                <a:solidFill>
                  <a:srgbClr val="800000"/>
                </a:solidFill>
              </a:rPr>
              <a:t>% </a:t>
            </a:r>
            <a:r>
              <a:rPr lang="en-US" sz="2200" dirty="0" smtClean="0"/>
              <a:t>(2012)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27% </a:t>
            </a:r>
            <a:r>
              <a:rPr lang="en-US" sz="2200" dirty="0" smtClean="0"/>
              <a:t>(2012)</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$6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   </a:t>
            </a:r>
            <a:r>
              <a:rPr lang="en-US" sz="2200" b="1" dirty="0" smtClean="0">
                <a:solidFill>
                  <a:srgbClr val="800000"/>
                </a:solidFill>
              </a:rPr>
              <a:t>$7 </a:t>
            </a:r>
            <a:r>
              <a:rPr lang="en-US" sz="2200" dirty="0" smtClean="0"/>
              <a:t>(2011)</a:t>
            </a:r>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5486400" y="268288"/>
            <a:ext cx="3157538"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Who is </a:t>
            </a:r>
            <a:r>
              <a:rPr lang="en-US" sz="3600" b="1" smtClean="0">
                <a:solidFill>
                  <a:srgbClr val="FFFFFF"/>
                </a:solidFill>
                <a:latin typeface="Calibri" pitchFamily="34" charset="0"/>
                <a:cs typeface="Calibri" pitchFamily="34" charset="0"/>
              </a:rPr>
              <a:t>left behind?</a:t>
            </a:r>
            <a:endParaRPr lang="en-US" sz="36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5252244" y="2147263"/>
            <a:ext cx="362585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cs typeface="Calibri" pitchFamily="34" charset="0"/>
              </a:rPr>
              <a:t>There was not sufficient information to show </a:t>
            </a:r>
            <a:r>
              <a:rPr lang="en-US" sz="2800" b="1" dirty="0" smtClean="0">
                <a:solidFill>
                  <a:srgbClr val="990033"/>
                </a:solidFill>
                <a:cs typeface="Calibri" pitchFamily="34" charset="0"/>
              </a:rPr>
              <a:t>coverage </a:t>
            </a:r>
            <a:r>
              <a:rPr lang="en-US" sz="2800" b="1" dirty="0">
                <a:solidFill>
                  <a:srgbClr val="990033"/>
                </a:solidFill>
                <a:cs typeface="Calibri" pitchFamily="34" charset="0"/>
              </a:rPr>
              <a:t>rates according to </a:t>
            </a:r>
            <a:r>
              <a:rPr lang="en-US" sz="2800" b="1" dirty="0">
                <a:solidFill>
                  <a:schemeClr val="accent2">
                    <a:lumMod val="75000"/>
                  </a:schemeClr>
                </a:solidFill>
                <a:cs typeface="Calibri" pitchFamily="34" charset="0"/>
              </a:rPr>
              <a:t>wealth </a:t>
            </a:r>
            <a:r>
              <a:rPr lang="en-US" sz="2800" b="1" dirty="0" smtClean="0">
                <a:solidFill>
                  <a:srgbClr val="990033"/>
                </a:solidFill>
                <a:cs typeface="Calibri" pitchFamily="34" charset="0"/>
              </a:rPr>
              <a:t>groups </a:t>
            </a:r>
            <a:r>
              <a:rPr lang="en-US" sz="2800" dirty="0" smtClean="0">
                <a:cs typeface="Calibri" pitchFamily="34" charset="0"/>
              </a:rPr>
              <a:t>for Angola. </a:t>
            </a:r>
            <a:r>
              <a:rPr lang="en-US" sz="2800" b="1" dirty="0" smtClean="0">
                <a:solidFill>
                  <a:srgbClr val="990033"/>
                </a:solidFill>
                <a:cs typeface="Calibri" pitchFamily="34" charset="0"/>
              </a:rPr>
              <a:t> </a:t>
            </a:r>
            <a:endParaRPr lang="en-US" sz="2800" dirty="0">
              <a:solidFill>
                <a:srgbClr val="C00000"/>
              </a:solidFill>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6091" y="381794"/>
            <a:ext cx="4279410" cy="6208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Angola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12337</TotalTime>
  <Words>2366</Words>
  <Application>Microsoft Macintosh PowerPoint</Application>
  <PresentationFormat>On-screen Show (4:3)</PresentationFormat>
  <Paragraphs>224</Paragraphs>
  <Slides>38</Slides>
  <Notes>37</Notes>
  <HiddenSlides>2</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730</cp:revision>
  <cp:lastPrinted>2012-06-12T19:26:24Z</cp:lastPrinted>
  <dcterms:created xsi:type="dcterms:W3CDTF">2008-01-10T17:37:13Z</dcterms:created>
  <dcterms:modified xsi:type="dcterms:W3CDTF">2014-12-03T11:01:45Z</dcterms:modified>
</cp:coreProperties>
</file>