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2150" autoAdjust="0"/>
  </p:normalViewPr>
  <p:slideViewPr>
    <p:cSldViewPr snapToGrid="0">
      <p:cViewPr>
        <p:scale>
          <a:sx n="110" d="100"/>
          <a:sy n="110" d="100"/>
        </p:scale>
        <p:origin x="-528" y="904"/>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195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04/12/2014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04/12/2014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Madagascar,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smtClean="0"/>
              <a:t>for Madagascar</a:t>
            </a:r>
            <a:r>
              <a:rPr lang="en-US" i="0" baseline="0" smtClean="0"/>
              <a:t> </a:t>
            </a:r>
            <a:r>
              <a:rPr lang="en-US" i="0" smtClean="0"/>
              <a:t>has </a:t>
            </a:r>
            <a:r>
              <a:rPr lang="en-US" i="0" dirty="0" smtClean="0"/>
              <a:t>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Madagascar’s official mortality statistics.)</a:t>
            </a:r>
          </a:p>
          <a:p>
            <a:r>
              <a:rPr lang="en-US" dirty="0" smtClean="0"/>
              <a:t>Other</a:t>
            </a:r>
            <a:r>
              <a:rPr lang="en-US" baseline="0" dirty="0" smtClean="0"/>
              <a:t> data sources are listed here and include </a:t>
            </a:r>
            <a:r>
              <a:rPr lang="en-US" dirty="0" smtClean="0"/>
              <a:t>country reports. </a:t>
            </a:r>
          </a:p>
          <a:p>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 Madagascar has made impressive progress in reducing the</a:t>
            </a:r>
            <a:r>
              <a:rPr lang="en-US" i="0" baseline="0" dirty="0" smtClean="0"/>
              <a:t> </a:t>
            </a:r>
            <a:r>
              <a:rPr lang="en-US" i="1" baseline="0" dirty="0" smtClean="0"/>
              <a:t>U</a:t>
            </a:r>
            <a:r>
              <a:rPr lang="en-US" i="1" dirty="0" smtClean="0"/>
              <a:t>nder-five child mortality rate </a:t>
            </a:r>
            <a:r>
              <a:rPr lang="en-US" dirty="0" smtClean="0"/>
              <a:t>and </a:t>
            </a:r>
            <a:r>
              <a:rPr lang="en-US" i="1" dirty="0" smtClean="0"/>
              <a:t>Maternal mortality ratio.</a:t>
            </a:r>
            <a:r>
              <a:rPr lang="en-US" i="1" baseline="0" dirty="0" smtClean="0"/>
              <a:t> </a:t>
            </a:r>
            <a:r>
              <a:rPr lang="en-US" dirty="0" smtClean="0"/>
              <a:t>  Newer UN</a:t>
            </a:r>
            <a:r>
              <a:rPr lang="en-US" baseline="0" dirty="0" smtClean="0"/>
              <a:t> estimates show an Under-five mortality rate of 56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including Madagascar,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Madagascar, some </a:t>
            </a:r>
            <a:r>
              <a:rPr lang="en-US" dirty="0" smtClean="0"/>
              <a:t>38% </a:t>
            </a:r>
            <a:r>
              <a:rPr lang="en-US" dirty="0" smtClean="0"/>
              <a:t>of child deaths occur in the neonatal period.  Most of these can be prevented.  Post-neonatal deaths can, also,</a:t>
            </a:r>
            <a:r>
              <a:rPr lang="en-US" baseline="0" dirty="0" smtClean="0"/>
              <a:t> mostly be prevented and come mainly from Pneumonia, Diarrhoea, Injuries, and Malaria.</a:t>
            </a:r>
            <a:endParaRPr 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decreased.  It’s important to understand </a:t>
            </a:r>
            <a:r>
              <a:rPr lang="en-US" b="1" baseline="0" dirty="0" smtClean="0"/>
              <a:t>why</a:t>
            </a:r>
            <a:r>
              <a:rPr lang="en-US" baseline="0" dirty="0" smtClean="0"/>
              <a:t> coverage is decreasing,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a:t>
            </a:r>
            <a:r>
              <a:rPr lang="en-US" baseline="0" dirty="0" smtClean="0"/>
              <a:t> to be very low.</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Madagascar, 86</a:t>
            </a:r>
            <a:r>
              <a:rPr lang="en-US" baseline="0" dirty="0" smtClean="0"/>
              <a:t>% of women attend </a:t>
            </a:r>
            <a:r>
              <a:rPr lang="en-US" i="1" baseline="0" dirty="0" smtClean="0"/>
              <a:t>Antenatal care  </a:t>
            </a:r>
            <a:r>
              <a:rPr lang="en-US" i="0" baseline="0" dirty="0" smtClean="0"/>
              <a:t>with a</a:t>
            </a:r>
            <a:r>
              <a:rPr lang="en-US" baseline="0" dirty="0" smtClean="0"/>
              <a:t> skilled provider at least once during pregnancy. </a:t>
            </a:r>
            <a:r>
              <a:rPr lang="en-US" baseline="0" dirty="0" smtClean="0"/>
              <a:t>49% of women </a:t>
            </a:r>
            <a:r>
              <a:rPr lang="en-US" baseline="0" dirty="0" smtClean="0"/>
              <a:t>are 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Rural C-Section rates are still below the minimum needed to save women’s lives.  Data for postnatal visits for baby </a:t>
            </a:r>
            <a:r>
              <a:rPr lang="en-US" baseline="0" dirty="0" smtClean="0"/>
              <a:t>and women with low body mass index are </a:t>
            </a:r>
            <a:r>
              <a:rPr lang="en-US" baseline="0" dirty="0" smtClean="0"/>
              <a:t>not available.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Madagascar has data for 3 out of</a:t>
            </a:r>
            <a:r>
              <a:rPr lang="en-US" i="0" baseline="0" dirty="0" smtClean="0"/>
              <a:t> the 5 indicators related to immunization. </a:t>
            </a:r>
            <a:r>
              <a:rPr lang="en-US" i="0" dirty="0" smtClean="0"/>
              <a:t>Madagascar’s </a:t>
            </a:r>
            <a:r>
              <a:rPr lang="en-US" i="1" dirty="0" smtClean="0"/>
              <a:t>Immunization</a:t>
            </a:r>
            <a:r>
              <a:rPr lang="en-US" dirty="0" smtClean="0"/>
              <a:t> coverage is</a:t>
            </a:r>
            <a:r>
              <a:rPr lang="en-US" baseline="0" dirty="0" smtClean="0"/>
              <a:t> inconsistent </a:t>
            </a:r>
            <a:r>
              <a:rPr lang="en-US" baseline="0" dirty="0" smtClean="0"/>
              <a:t>but is now comparatively. However, there is still room for improvements.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2009 only 42% of caregivers</a:t>
            </a:r>
            <a:r>
              <a:rPr lang="en-US" baseline="0" dirty="0" smtClean="0"/>
              <a:t> sought treatment from an appropriate provider when their children had suspected pneumonia.  Data on those receiving antibiotics is not available.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17% of children with diarrhoea are being treated with ORS.</a:t>
            </a:r>
            <a:r>
              <a:rPr lang="en-US" baseline="0" dirty="0" smtClean="0"/>
              <a:t>  49% are receiving increased fluids and continued feeding.</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Madagascar might </a:t>
            </a:r>
            <a:r>
              <a:rPr lang="en-US" i="0" dirty="0" smtClean="0"/>
              <a:t>know about the </a:t>
            </a:r>
            <a:r>
              <a:rPr lang="en-US" i="1" dirty="0" smtClean="0"/>
              <a:t>Countdown to 2015 for Maternal,</a:t>
            </a:r>
            <a:r>
              <a:rPr lang="en-US" i="1" baseline="0" dirty="0" smtClean="0"/>
              <a:t> Newborn and Child Health</a:t>
            </a:r>
            <a:r>
              <a:rPr lang="en-US" i="1" dirty="0" smtClean="0"/>
              <a:t>.</a:t>
            </a:r>
            <a:r>
              <a:rPr lang="en-US" i="0" dirty="0" smtClean="0"/>
              <a:t>  The Countdown has been producing individual country profiles since 2005.  This slide show is intended to stimulate discussion about country progress in Madagascar</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is increasing,</a:t>
            </a:r>
            <a:r>
              <a:rPr lang="en-US" baseline="0" dirty="0" smtClean="0"/>
              <a:t> with </a:t>
            </a:r>
            <a:r>
              <a:rPr lang="en-US" baseline="0" dirty="0" smtClean="0"/>
              <a:t>77% </a:t>
            </a:r>
            <a:r>
              <a:rPr lang="en-US" baseline="0" dirty="0" smtClean="0"/>
              <a:t>of all children under 5 years sleeping under an Insecticide Treated  </a:t>
            </a:r>
            <a:r>
              <a:rPr lang="en-US" baseline="0" dirty="0" err="1" smtClean="0"/>
              <a:t>bedNet</a:t>
            </a:r>
            <a:r>
              <a:rPr lang="en-US" baseline="0" dirty="0" smtClean="0"/>
              <a:t> (ITN).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are high.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were high in 2003-2004 but declined by 2008.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a:t>
            </a:r>
            <a:r>
              <a:rPr lang="en-US" i="1" baseline="0" dirty="0" smtClean="0"/>
              <a:t>water </a:t>
            </a:r>
            <a:r>
              <a:rPr lang="en-US" i="0" baseline="0" dirty="0" smtClean="0"/>
              <a:t>increased only for the </a:t>
            </a:r>
            <a:r>
              <a:rPr lang="en-US" baseline="0" dirty="0" smtClean="0"/>
              <a:t>rural population.  </a:t>
            </a:r>
            <a:r>
              <a:rPr lang="en-US" baseline="0" dirty="0" smtClean="0"/>
              <a:t>50% </a:t>
            </a:r>
            <a:r>
              <a:rPr lang="en-US" baseline="0" dirty="0" smtClean="0"/>
              <a:t>of the total population are using surface or other unimproved water for drinking.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1990 there has been some increase in use of improved </a:t>
            </a:r>
            <a:r>
              <a:rPr lang="en-US" baseline="0" dirty="0" smtClean="0"/>
              <a:t>s</a:t>
            </a:r>
            <a:r>
              <a:rPr lang="en-US" dirty="0" smtClean="0"/>
              <a:t>anitation,</a:t>
            </a:r>
            <a:r>
              <a:rPr lang="en-US" baseline="0" dirty="0" smtClean="0"/>
              <a:t> but coverage is still low.  </a:t>
            </a:r>
            <a:r>
              <a:rPr lang="en-US" dirty="0" smtClean="0"/>
              <a:t>39% </a:t>
            </a:r>
            <a:r>
              <a:rPr lang="en-US" dirty="0" smtClean="0"/>
              <a:t>of the</a:t>
            </a:r>
            <a:r>
              <a:rPr lang="en-US" baseline="0" dirty="0" smtClean="0"/>
              <a:t> population are using open defecation practices.  </a:t>
            </a:r>
            <a:r>
              <a:rPr lang="en-US" baseline="0" smtClean="0"/>
              <a:t>Another </a:t>
            </a:r>
            <a:r>
              <a:rPr lang="en-US" baseline="0" smtClean="0"/>
              <a:t>26% </a:t>
            </a:r>
            <a:r>
              <a:rPr lang="en-US" baseline="0" dirty="0" smtClean="0"/>
              <a:t>use other unimproved facilities.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Madagascar has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adopted some of the policies being tracked by Countdown.   It would be important to understand why full adoption hasn’t happened and the current status of implementation of each policy.   Adopting these policies and implementing them at scale can contribute to improved coverage of life saving interventions.</a:t>
            </a:r>
          </a:p>
          <a:p>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a:t>
            </a:r>
            <a:r>
              <a:rPr lang="en-US" baseline="0" dirty="0" smtClean="0"/>
              <a:t> </a:t>
            </a:r>
            <a:r>
              <a:rPr lang="en-US" i="1" baseline="0" dirty="0" smtClean="0"/>
              <a:t>Skilled birth attendant</a:t>
            </a:r>
            <a:r>
              <a:rPr lang="en-US" baseline="0" dirty="0" smtClean="0"/>
              <a:t>, but also great for</a:t>
            </a:r>
            <a:r>
              <a:rPr lang="en-US" dirty="0" smtClean="0"/>
              <a:t> </a:t>
            </a:r>
            <a:r>
              <a:rPr lang="en-US" i="1" dirty="0" smtClean="0"/>
              <a:t>Demand for family planning satisfied</a:t>
            </a:r>
            <a:r>
              <a:rPr lang="en-US" i="1" baseline="0" dirty="0" smtClean="0"/>
              <a:t> , Antenatal care, Immunizations, and Careseeking for pneumonia, </a:t>
            </a:r>
            <a:r>
              <a:rPr lang="en-US" baseline="0" dirty="0" smtClean="0"/>
              <a:t>which often depend on facilities.  </a:t>
            </a:r>
            <a:r>
              <a:rPr lang="en-US" sz="1200" kern="1200" dirty="0" smtClean="0">
                <a:solidFill>
                  <a:srgbClr val="FF0000"/>
                </a:solidFill>
                <a:latin typeface="+mn-lt"/>
                <a:ea typeface="+mn-ea"/>
                <a:cs typeface="+mn-cs"/>
              </a:rPr>
              <a:t>Only 2 interventions </a:t>
            </a:r>
            <a:r>
              <a:rPr lang="en-US" sz="1200" i="0" kern="1200" dirty="0" smtClean="0">
                <a:solidFill>
                  <a:srgbClr val="FF0000"/>
                </a:solidFill>
                <a:latin typeface="+mn-lt"/>
                <a:ea typeface="+mn-ea"/>
                <a:cs typeface="+mn-cs"/>
              </a:rPr>
              <a:t>(</a:t>
            </a:r>
            <a:r>
              <a:rPr lang="en-US" sz="1200" i="1" kern="1200" dirty="0" smtClean="0">
                <a:solidFill>
                  <a:srgbClr val="FF0000"/>
                </a:solidFill>
                <a:latin typeface="+mn-lt"/>
                <a:ea typeface="+mn-ea"/>
                <a:cs typeface="+mn-cs"/>
              </a:rPr>
              <a:t>Early initiation of breastfeeding, </a:t>
            </a:r>
            <a:r>
              <a:rPr lang="en-US" sz="1200" i="0" kern="1200" dirty="0" smtClean="0">
                <a:solidFill>
                  <a:srgbClr val="FF0000"/>
                </a:solidFill>
                <a:latin typeface="+mn-lt"/>
                <a:ea typeface="+mn-ea"/>
                <a:cs typeface="+mn-cs"/>
              </a:rPr>
              <a:t>and</a:t>
            </a:r>
            <a:r>
              <a:rPr lang="en-US" sz="1200" i="1" kern="1200" dirty="0" smtClean="0">
                <a:solidFill>
                  <a:srgbClr val="FF0000"/>
                </a:solidFill>
                <a:latin typeface="+mn-lt"/>
                <a:ea typeface="+mn-ea"/>
                <a:cs typeface="+mn-cs"/>
              </a:rPr>
              <a:t> ITN use) </a:t>
            </a:r>
            <a:r>
              <a:rPr lang="en-US" sz="1200" i="0" kern="1200" dirty="0" smtClean="0">
                <a:solidFill>
                  <a:srgbClr val="FF0000"/>
                </a:solidFill>
                <a:latin typeface="+mn-lt"/>
                <a:ea typeface="+mn-ea"/>
                <a:cs typeface="+mn-cs"/>
              </a:rPr>
              <a:t>show </a:t>
            </a:r>
            <a:r>
              <a:rPr lang="en-US" sz="1200" kern="1200" dirty="0" smtClean="0">
                <a:solidFill>
                  <a:srgbClr val="FF0000"/>
                </a:solidFill>
                <a:latin typeface="+mn-lt"/>
                <a:ea typeface="+mn-ea"/>
                <a:cs typeface="+mn-cs"/>
              </a:rPr>
              <a:t>much smaller gaps in coverage.</a:t>
            </a:r>
            <a:endParaRPr lang="en-US" i="1" baseline="0" dirty="0" smtClean="0">
              <a:solidFill>
                <a:srgbClr val="FF0000"/>
              </a:solidFill>
            </a:endParaRPr>
          </a:p>
          <a:p>
            <a:endParaRPr lang="en-US" baseline="0" dirty="0" smtClean="0"/>
          </a:p>
          <a:p>
            <a:r>
              <a:rPr lang="en-US" i="1" baseline="0" dirty="0" smtClean="0"/>
              <a:t>(These figures might differ from other charts due to differences in data sources.)     </a:t>
            </a:r>
          </a:p>
          <a:p>
            <a:r>
              <a:rPr lang="en-US" i="1" baseline="0" dirty="0" smtClean="0"/>
              <a:t>(Note: Additional Equity slides for Madagascar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Madagascar</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i="0"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b="1" i="1" dirty="0"/>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a:t>
                </a:r>
                <a:r>
                  <a:rPr lang="en-US" sz="1200" b="1" i="1" kern="1200" dirty="0">
                    <a:solidFill>
                      <a:schemeClr val="tx1"/>
                    </a:solidFill>
                    <a:effectLst/>
                    <a:latin typeface="+mn-lt"/>
                    <a:ea typeface="+mn-ea"/>
                    <a:cs typeface="+mn-cs"/>
                  </a:rPr>
                  <a:t>. </a:t>
                </a:r>
              </a:p>
              <a:p>
                <a:endParaRPr lang="en-US" b="1" i="1" dirty="0"/>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04/12/2014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04/12/2014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04/12/2014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04/12/2014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04/12/2014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04/12/2014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04/12/2014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Madagascar</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Madagascar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667000" y="268288"/>
            <a:ext cx="6257636"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51044" y="1490285"/>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028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56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40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21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145158" y="1946564"/>
            <a:ext cx="8853683" cy="3247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Haemorrhage – 25%</a:t>
            </a:r>
          </a:p>
          <a:p>
            <a:pPr defTabSz="914400" fontAlgn="base">
              <a:spcBef>
                <a:spcPct val="0"/>
              </a:spcBef>
              <a:spcAft>
                <a:spcPct val="0"/>
              </a:spcAft>
            </a:pPr>
            <a:r>
              <a:rPr lang="en-US" sz="2400" dirty="0">
                <a:solidFill>
                  <a:prstClr val="black"/>
                </a:solidFill>
                <a:latin typeface="Calibri"/>
                <a:cs typeface="Arial" charset="0"/>
              </a:rPr>
              <a:t>Hypertension – 16%</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10%</a:t>
            </a:r>
          </a:p>
          <a:p>
            <a:pPr defTabSz="914400" fontAlgn="base">
              <a:spcBef>
                <a:spcPct val="0"/>
              </a:spcBef>
              <a:spcAft>
                <a:spcPct val="0"/>
              </a:spcAft>
              <a:defRPr/>
            </a:pPr>
            <a:endParaRPr lang="en-US" sz="2000" i="1"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3095624" y="239713"/>
            <a:ext cx="581977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sub-Saharan African mothers die?</a:t>
            </a:r>
          </a:p>
        </p:txBody>
      </p:sp>
      <p:pic>
        <p:nvPicPr>
          <p:cNvPr id="2050" name="Picture 2"/>
          <p:cNvPicPr>
            <a:picLocks noChangeAspect="1" noChangeArrowheads="1"/>
          </p:cNvPicPr>
          <p:nvPr/>
        </p:nvPicPr>
        <p:blipFill>
          <a:blip r:embed="rId3" cstate="print"/>
          <a:srcRect/>
          <a:stretch>
            <a:fillRect/>
          </a:stretch>
        </p:blipFill>
        <p:spPr bwMode="auto">
          <a:xfrm>
            <a:off x="3333751" y="1733550"/>
            <a:ext cx="5437895" cy="3600000"/>
          </a:xfrm>
          <a:prstGeom prst="rect">
            <a:avLst/>
          </a:prstGeom>
          <a:noFill/>
          <a:ln w="9525">
            <a:noFill/>
            <a:miter lim="800000"/>
            <a:headEnd/>
            <a:tailEnd/>
          </a:ln>
        </p:spPr>
      </p:pic>
    </p:spTree>
    <p:extLst>
      <p:ext uri="{BB962C8B-B14F-4D97-AF65-F5344CB8AC3E}">
        <p14:creationId xmlns:p14="http://schemas.microsoft.com/office/powerpoint/2010/main" val="323177652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72103" y="2082477"/>
            <a:ext cx="2540832"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38%</a:t>
            </a:r>
            <a:endParaRPr lang="en-US" sz="2400" dirty="0" smtClean="0">
              <a:latin typeface="+mn-lt"/>
              <a:cs typeface="Calibri" pitchFamily="34" charset="0"/>
            </a:endParaRP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16% </a:t>
            </a:r>
            <a:r>
              <a:rPr lang="en-US" sz="2400" dirty="0" smtClean="0">
                <a:latin typeface="+mn-lt"/>
                <a:cs typeface="Calibri" pitchFamily="34" charset="0"/>
              </a:rPr>
              <a:t>Diarrhoea </a:t>
            </a:r>
            <a:r>
              <a:rPr lang="en-US" sz="2400" dirty="0">
                <a:latin typeface="+mn-lt"/>
                <a:cs typeface="Calibri" pitchFamily="34" charset="0"/>
              </a:rPr>
              <a:t>– </a:t>
            </a:r>
            <a:r>
              <a:rPr lang="en-US" sz="2400" dirty="0" smtClean="0">
                <a:latin typeface="+mn-lt"/>
                <a:cs typeface="Calibri" pitchFamily="34" charset="0"/>
              </a:rPr>
              <a:t>10%</a:t>
            </a:r>
          </a:p>
          <a:p>
            <a:pPr>
              <a:defRPr/>
            </a:pPr>
            <a:r>
              <a:rPr lang="en-US" sz="2400" dirty="0" smtClean="0">
                <a:latin typeface="+mn-lt"/>
                <a:cs typeface="Calibri" pitchFamily="34" charset="0"/>
              </a:rPr>
              <a:t>Injuries – 7%</a:t>
            </a:r>
          </a:p>
          <a:p>
            <a:pPr lvl="0">
              <a:defRPr/>
            </a:pPr>
            <a:r>
              <a:rPr lang="en-US" sz="2400" dirty="0">
                <a:solidFill>
                  <a:prstClr val="black"/>
                </a:solidFill>
                <a:latin typeface="Calibri"/>
                <a:cs typeface="Calibri" pitchFamily="34" charset="0"/>
              </a:rPr>
              <a:t>Malaria – </a:t>
            </a:r>
            <a:r>
              <a:rPr lang="en-US" sz="2400" dirty="0" smtClean="0">
                <a:solidFill>
                  <a:prstClr val="black"/>
                </a:solidFill>
                <a:latin typeface="Calibri"/>
                <a:cs typeface="Calibri" pitchFamily="34" charset="0"/>
              </a:rPr>
              <a:t>7%</a:t>
            </a:r>
          </a:p>
          <a:p>
            <a:pPr lvl="0">
              <a:defRPr/>
            </a:pPr>
            <a:r>
              <a:rPr lang="en-US" sz="2400" dirty="0" smtClean="0">
                <a:solidFill>
                  <a:prstClr val="black"/>
                </a:solidFill>
                <a:latin typeface="Calibri"/>
                <a:cs typeface="Calibri" pitchFamily="34" charset="0"/>
              </a:rPr>
              <a:t>HIV/AIDS – 1%</a:t>
            </a:r>
          </a:p>
          <a:p>
            <a:pPr lvl="0">
              <a:defRPr/>
            </a:pPr>
            <a:r>
              <a:rPr lang="en-US" sz="2400" dirty="0" smtClean="0">
                <a:solidFill>
                  <a:prstClr val="black"/>
                </a:solidFill>
                <a:latin typeface="Calibri"/>
                <a:cs typeface="Calibri" pitchFamily="34" charset="0"/>
              </a:rPr>
              <a:t>Measles – 1%</a:t>
            </a:r>
            <a:endParaRPr lang="en-US" sz="2400" dirty="0">
              <a:solidFill>
                <a:prstClr val="black"/>
              </a:solidFill>
              <a:latin typeface="Calibri"/>
              <a:cs typeface="Calibri" pitchFamily="34" charset="0"/>
            </a:endParaRP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563090" y="268288"/>
            <a:ext cx="6373091"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Malagasy children die?</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974077" y="1432800"/>
            <a:ext cx="5742938" cy="39924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319099" y="326290"/>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743758" y="1167254"/>
            <a:ext cx="7656484" cy="54252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1110243" y="6032535"/>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168670" y="433163"/>
            <a:ext cx="6806660" cy="54144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500034" y="5237936"/>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4324" y="1126867"/>
            <a:ext cx="7058025" cy="54345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95820" y="1183000"/>
            <a:ext cx="6337086" cy="50400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5362" y="1218193"/>
            <a:ext cx="7153276" cy="520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817023" y="1136218"/>
            <a:ext cx="7509954" cy="54216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93495" y="1254991"/>
            <a:ext cx="7141738" cy="504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4130" y="1162050"/>
            <a:ext cx="6997003" cy="508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3349" y="1316310"/>
            <a:ext cx="7419975" cy="4984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Madagascar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96109" y="1380836"/>
            <a:ext cx="6933441" cy="4708800"/>
          </a:xfrm>
          <a:prstGeom prst="rect">
            <a:avLst/>
          </a:prstGeom>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7200" y="1011614"/>
            <a:ext cx="6697170" cy="5598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7504" y="1000108"/>
            <a:ext cx="6759645" cy="5548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77420" y="1189182"/>
            <a:ext cx="6389159" cy="54036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27194" y="1155709"/>
            <a:ext cx="6489611" cy="54252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175657"/>
            <a:ext cx="8229600" cy="5091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NO</a:t>
            </a:r>
            <a:r>
              <a:rPr lang="en-US" sz="2400" dirty="0" smtClean="0"/>
              <a:t> - Specific notifications of maternal deaths </a:t>
            </a:r>
          </a:p>
          <a:p>
            <a:r>
              <a:rPr lang="en-US" sz="2400" b="1" dirty="0" smtClean="0">
                <a:solidFill>
                  <a:srgbClr val="800000"/>
                </a:solidFill>
              </a:rPr>
              <a:t>-- </a:t>
            </a:r>
            <a:r>
              <a:rPr lang="en-US" sz="2400" dirty="0" smtClean="0"/>
              <a:t>- Midwifery personnel authorized to administer core set of life saving interventions</a:t>
            </a:r>
            <a:r>
              <a:rPr lang="en-US" sz="2400" dirty="0"/>
              <a:t> </a:t>
            </a:r>
          </a:p>
          <a:p>
            <a:r>
              <a:rPr lang="en-US" sz="2400" b="1" dirty="0">
                <a:solidFill>
                  <a:srgbClr val="800000"/>
                </a:solidFill>
              </a:rPr>
              <a:t>YES</a:t>
            </a:r>
            <a:r>
              <a:rPr lang="en-US" sz="2400" dirty="0" smtClean="0"/>
              <a:t> </a:t>
            </a:r>
            <a:r>
              <a:rPr lang="en-US" sz="2400" dirty="0"/>
              <a:t>- </a:t>
            </a:r>
            <a:r>
              <a:rPr lang="en-US" sz="2400" dirty="0" smtClean="0"/>
              <a:t>International Code of Marketing of Breastmilk Substitutes</a:t>
            </a:r>
          </a:p>
          <a:p>
            <a:r>
              <a:rPr lang="en-US" sz="2400" b="1" dirty="0">
                <a:solidFill>
                  <a:srgbClr val="800000"/>
                </a:solidFill>
              </a:rPr>
              <a:t>YES </a:t>
            </a:r>
            <a:r>
              <a:rPr lang="en-US" sz="2400" dirty="0" smtClean="0"/>
              <a:t>- Postnatal home visits in first week of life</a:t>
            </a:r>
            <a:r>
              <a:rPr lang="en-US" sz="2400" dirty="0"/>
              <a:t> </a:t>
            </a:r>
            <a:endParaRPr lang="en-US" sz="2400" dirty="0" smtClean="0"/>
          </a:p>
          <a:p>
            <a:r>
              <a:rPr lang="en-US" sz="2400" b="1" dirty="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PARTIAL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905056"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Partial </a:t>
            </a:r>
            <a:r>
              <a:rPr lang="en-US" sz="2200" dirty="0"/>
              <a:t>(</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4.8 </a:t>
            </a:r>
            <a:r>
              <a:rPr lang="en-US" sz="2200" dirty="0"/>
              <a:t>(</a:t>
            </a:r>
            <a:r>
              <a:rPr lang="en-US" sz="2200" dirty="0" smtClean="0"/>
              <a:t>2007)</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11% </a:t>
            </a:r>
            <a:r>
              <a:rPr lang="en-US" sz="2200" dirty="0" smtClean="0"/>
              <a:t>(2010)</a:t>
            </a:r>
            <a:br>
              <a:rPr lang="en-US" sz="2200" dirty="0" smtClean="0"/>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$40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13%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31%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$13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smtClean="0">
                <a:solidFill>
                  <a:srgbClr val="800000"/>
                </a:solidFill>
              </a:rPr>
              <a:t>$19 </a:t>
            </a:r>
            <a:r>
              <a:rPr lang="en-US" sz="2200" smtClean="0"/>
              <a:t>(2011)</a:t>
            </a:r>
            <a:endParaRPr lang="en-US" sz="2200" dirty="0" smtClean="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779817" y="268288"/>
            <a:ext cx="416790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Who is 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863830" y="1070044"/>
            <a:ext cx="4280170"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cs typeface="Calibri" pitchFamily="34" charset="0"/>
              </a:rPr>
              <a:t>          </a:t>
            </a:r>
            <a:r>
              <a:rPr lang="en-US" sz="2800" b="1" dirty="0" smtClean="0">
                <a:latin typeface="+mn-lt"/>
                <a:cs typeface="Calibri" pitchFamily="34" charset="0"/>
              </a:rPr>
              <a:t>Madagascar</a:t>
            </a:r>
          </a:p>
          <a:p>
            <a:pPr>
              <a:spcBef>
                <a:spcPts val="600"/>
              </a:spcBef>
              <a:spcAft>
                <a:spcPts val="600"/>
              </a:spcAft>
              <a:defRPr/>
            </a:pPr>
            <a:r>
              <a:rPr lang="en-US" sz="2800" dirty="0" smtClean="0">
                <a:latin typeface="+mn-lt"/>
                <a:cs typeface="Calibri" pitchFamily="34" charset="0"/>
              </a:rPr>
              <a:t>The wide bars for most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 </a:t>
            </a:r>
          </a:p>
          <a:p>
            <a:pPr>
              <a:spcBef>
                <a:spcPts val="600"/>
              </a:spcBef>
              <a:spcAft>
                <a:spcPts val="600"/>
              </a:spcAft>
              <a:defRPr/>
            </a:pPr>
            <a:r>
              <a:rPr lang="en-US" sz="2800" dirty="0" smtClean="0">
                <a:latin typeface="+mn-lt"/>
                <a:cs typeface="Calibri" pitchFamily="34" charset="0"/>
              </a:rPr>
              <a:t>Inequality is greatest for skilled birth attendant, but also great for many other indicators. </a:t>
            </a:r>
          </a:p>
          <a:p>
            <a:pPr>
              <a:spcBef>
                <a:spcPts val="600"/>
              </a:spcBef>
              <a:spcAft>
                <a:spcPts val="600"/>
              </a:spcAft>
              <a:defRPr/>
            </a:pPr>
            <a:r>
              <a:rPr lang="en-US" sz="2800" dirty="0" smtClean="0">
                <a:latin typeface="+mn-lt"/>
                <a:cs typeface="Calibri" pitchFamily="34" charset="0"/>
              </a:rPr>
              <a:t>Only early breastfeeding and ITN’s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endParaRPr lang="en-US" sz="2800" b="1" dirty="0">
              <a:solidFill>
                <a:schemeClr val="accent2">
                  <a:lumMod val="75000"/>
                </a:schemeClr>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4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6672" y="268288"/>
            <a:ext cx="4231527" cy="6455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Madagascar </a:t>
            </a:r>
            <a:endParaRPr lang="en-US" sz="4600" dirty="0"/>
          </a:p>
        </p:txBody>
      </p:sp>
    </p:spTree>
    <p:extLst>
      <p:ext uri="{BB962C8B-B14F-4D97-AF65-F5344CB8AC3E}">
        <p14:creationId xmlns:p14="http://schemas.microsoft.com/office/powerpoint/2010/main" val="52440089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Madagascar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889185" y="1578633"/>
            <a:ext cx="5391360"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880558" y="1639018"/>
            <a:ext cx="5370080"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302590" y="1155939"/>
            <a:ext cx="6621149"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1259457" y="1207698"/>
            <a:ext cx="6611898" cy="4860000"/>
          </a:xfrm>
          <a:prstGeom prst="rect">
            <a:avLst/>
          </a:prstGeom>
          <a:noFill/>
          <a:ln w="9525">
            <a:noFill/>
            <a:miter lim="800000"/>
            <a:headEnd/>
            <a:tailEnd/>
          </a:ln>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12439</TotalTime>
  <Words>3093</Words>
  <Application>Microsoft Macintosh PowerPoint</Application>
  <PresentationFormat>On-screen Show (4:3)</PresentationFormat>
  <Paragraphs>263</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Madagascar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717</cp:revision>
  <cp:lastPrinted>2012-06-12T19:26:24Z</cp:lastPrinted>
  <dcterms:created xsi:type="dcterms:W3CDTF">2008-01-10T17:37:13Z</dcterms:created>
  <dcterms:modified xsi:type="dcterms:W3CDTF">2014-12-04T22:11:54Z</dcterms:modified>
</cp:coreProperties>
</file>