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3802" autoAdjust="0"/>
  </p:normalViewPr>
  <p:slideViewPr>
    <p:cSldViewPr snapToGrid="0">
      <p:cViewPr>
        <p:scale>
          <a:sx n="110" d="100"/>
          <a:sy n="110" d="100"/>
        </p:scale>
        <p:origin x="-528" y="408"/>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04/12/2014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04/12/2014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Malawi,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Malawi</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Malawi’s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 Malawi has made good progress in reducing the</a:t>
            </a:r>
            <a:r>
              <a:rPr lang="en-US" i="0" baseline="0" dirty="0" smtClean="0"/>
              <a:t> </a:t>
            </a:r>
            <a:r>
              <a:rPr lang="en-US" i="1" dirty="0" smtClean="0"/>
              <a:t>Under-five child mortality rate </a:t>
            </a:r>
            <a:r>
              <a:rPr lang="en-US" dirty="0" smtClean="0"/>
              <a:t>and </a:t>
            </a:r>
            <a:r>
              <a:rPr lang="en-US" i="1" dirty="0" smtClean="0"/>
              <a:t>Maternal mortality ratio.</a:t>
            </a:r>
            <a:r>
              <a:rPr lang="en-US" dirty="0" smtClean="0"/>
              <a:t>  Newer UN</a:t>
            </a:r>
            <a:r>
              <a:rPr lang="en-US" baseline="0" dirty="0" smtClean="0"/>
              <a:t> estimates show an Under-five mortality rate of 68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Malawi,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Malawi, some </a:t>
            </a:r>
            <a:r>
              <a:rPr lang="en-US" dirty="0" smtClean="0"/>
              <a:t>34% </a:t>
            </a:r>
            <a:r>
              <a:rPr lang="en-US" dirty="0" smtClean="0"/>
              <a:t>of child deaths occur in the neonatal period.  Most of these can be prevented.  Post-neonatal deaths can, also,</a:t>
            </a:r>
            <a:r>
              <a:rPr lang="en-US" baseline="0" dirty="0" smtClean="0"/>
              <a:t> mostly be prevented and come mainly </a:t>
            </a:r>
            <a:r>
              <a:rPr lang="en-US" baseline="0" dirty="0" smtClean="0"/>
              <a:t>from Malaria, </a:t>
            </a:r>
            <a:r>
              <a:rPr lang="en-US" baseline="0" dirty="0" smtClean="0"/>
              <a:t>HIV/AIDS, Pneumonia, and Diarrhoea,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a:p>
            <a:r>
              <a:rPr lang="en-US" i="0" baseline="0" dirty="0" smtClean="0"/>
              <a:t>No data was available for </a:t>
            </a:r>
            <a:r>
              <a:rPr lang="en-US" i="1" baseline="0" dirty="0" smtClean="0"/>
              <a:t>Postnatal care.</a:t>
            </a:r>
            <a:endParaRPr lang="en-US" i="1"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a:t>
            </a:r>
            <a:r>
              <a:rPr lang="en-US" dirty="0" smtClean="0"/>
              <a:t>60%</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Malawi, 95</a:t>
            </a:r>
            <a:r>
              <a:rPr lang="en-US" baseline="0" dirty="0" smtClean="0"/>
              <a:t>% of women attend </a:t>
            </a:r>
            <a:r>
              <a:rPr lang="en-US" i="1" baseline="0" dirty="0" smtClean="0"/>
              <a:t>Antenatal</a:t>
            </a:r>
            <a:r>
              <a:rPr lang="en-US" baseline="0" dirty="0" smtClean="0"/>
              <a:t> </a:t>
            </a:r>
            <a:r>
              <a:rPr lang="en-US" i="1" baseline="0" dirty="0" smtClean="0"/>
              <a:t>care with</a:t>
            </a:r>
            <a:r>
              <a:rPr lang="en-US" baseline="0" dirty="0" smtClean="0"/>
              <a:t> a skilled provider at least once during pregnancy. </a:t>
            </a:r>
            <a:r>
              <a:rPr lang="en-US" baseline="0" dirty="0" smtClean="0"/>
              <a:t>46% of women </a:t>
            </a:r>
            <a:r>
              <a:rPr lang="en-US" baseline="0" dirty="0" smtClean="0"/>
              <a:t>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The </a:t>
            </a:r>
            <a:r>
              <a:rPr lang="en-US" i="1" baseline="0" dirty="0" smtClean="0"/>
              <a:t>Rural C-section rate </a:t>
            </a:r>
            <a:r>
              <a:rPr lang="en-US" baseline="0" dirty="0" smtClean="0"/>
              <a:t>is still below the minimum required to save lives.</a:t>
            </a:r>
          </a:p>
          <a:p>
            <a:r>
              <a:rPr lang="en-US" baseline="0" dirty="0" smtClean="0"/>
              <a:t>Data is not yet available on a national scale for </a:t>
            </a:r>
            <a:r>
              <a:rPr lang="en-US" i="1" baseline="0" dirty="0" smtClean="0"/>
              <a:t>Postnatal visits </a:t>
            </a:r>
            <a:r>
              <a:rPr lang="en-US" baseline="0" dirty="0" smtClean="0"/>
              <a:t>for baby and Women with low body mass index.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Malawi’s </a:t>
            </a:r>
            <a:r>
              <a:rPr lang="en-US" i="1" dirty="0" smtClean="0"/>
              <a:t>Immunization</a:t>
            </a:r>
            <a:r>
              <a:rPr lang="en-US" dirty="0" smtClean="0"/>
              <a:t> coverage is</a:t>
            </a:r>
            <a:r>
              <a:rPr lang="en-US" baseline="0" dirty="0" smtClean="0"/>
              <a:t> </a:t>
            </a:r>
            <a:r>
              <a:rPr lang="en-US" baseline="0" dirty="0" smtClean="0"/>
              <a:t>high, apart from rotavirus vaccine coverage.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2010 some 70% of children with suspected pneumonia were taken to </a:t>
            </a:r>
            <a:r>
              <a:rPr lang="en-US" baseline="0" dirty="0" smtClean="0"/>
              <a:t>an appropriate provider for treatment.  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children with diarrhoea are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Malawi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Malawi</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a:t>
            </a:r>
            <a:r>
              <a:rPr lang="en-US" baseline="0" dirty="0" smtClean="0"/>
              <a:t> with </a:t>
            </a:r>
            <a:r>
              <a:rPr lang="en-US" baseline="0" dirty="0" smtClean="0"/>
              <a:t>56% </a:t>
            </a:r>
            <a:r>
              <a:rPr lang="en-US" baseline="0" dirty="0" smtClean="0"/>
              <a:t>of children sleeping under a treated bednet in </a:t>
            </a:r>
            <a:r>
              <a:rPr lang="en-US" baseline="0" dirty="0" smtClean="0"/>
              <a:t>2012.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a:t>
            </a:r>
            <a:r>
              <a:rPr lang="en-US" baseline="0" dirty="0" smtClean="0"/>
              <a:t> have declined, but are still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improved from 44% in 2000 up to 71% in 2010</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grow, especially in rural areas. In 1990, </a:t>
            </a:r>
            <a:r>
              <a:rPr lang="en-US" baseline="0" dirty="0" smtClean="0"/>
              <a:t>64% </a:t>
            </a:r>
            <a:r>
              <a:rPr lang="en-US" baseline="0" dirty="0" smtClean="0"/>
              <a:t>of the rural population used surface water or other unimproved sources.  By </a:t>
            </a:r>
            <a:r>
              <a:rPr lang="en-US" baseline="0" dirty="0" smtClean="0"/>
              <a:t>2012, </a:t>
            </a:r>
            <a:r>
              <a:rPr lang="en-US" baseline="0" dirty="0" smtClean="0"/>
              <a:t>that percentage was reduced to </a:t>
            </a:r>
            <a:r>
              <a:rPr lang="en-US" baseline="0" dirty="0" smtClean="0"/>
              <a:t>17%</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of </a:t>
            </a:r>
            <a:r>
              <a:rPr lang="en-US" i="1" dirty="0" smtClean="0"/>
              <a:t>Improved</a:t>
            </a:r>
            <a:r>
              <a:rPr lang="en-US" i="1" baseline="0" dirty="0" smtClean="0"/>
              <a:t> </a:t>
            </a:r>
            <a:r>
              <a:rPr lang="en-US" i="1" baseline="0" dirty="0" smtClean="0"/>
              <a:t>sanitation </a:t>
            </a:r>
            <a:r>
              <a:rPr lang="en-US" baseline="0" dirty="0" smtClean="0"/>
              <a:t>has also increased, however, </a:t>
            </a:r>
            <a:r>
              <a:rPr lang="en-US" baseline="0" dirty="0" smtClean="0"/>
              <a:t>8</a:t>
            </a:r>
            <a:r>
              <a:rPr lang="en-US" dirty="0" smtClean="0"/>
              <a:t>% </a:t>
            </a:r>
            <a:r>
              <a:rPr lang="en-US" dirty="0" smtClean="0"/>
              <a:t>of the rural population still practice </a:t>
            </a:r>
            <a:r>
              <a:rPr lang="en-US" i="0" dirty="0" smtClean="0"/>
              <a:t>open defecation</a:t>
            </a:r>
            <a:r>
              <a:rPr lang="en-US" dirty="0" smtClean="0"/>
              <a:t>.  </a:t>
            </a:r>
            <a:r>
              <a:rPr lang="en-US" smtClean="0"/>
              <a:t>Another </a:t>
            </a:r>
            <a:r>
              <a:rPr lang="en-US" smtClean="0"/>
              <a:t>80% </a:t>
            </a:r>
            <a:r>
              <a:rPr lang="en-US" dirty="0" smtClean="0"/>
              <a:t>use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Malawi has fully adopted most of the policies being tracked by Countdown.  Malawi is also implementing many of these policies to scale,</a:t>
            </a:r>
            <a:r>
              <a:rPr lang="en-US" sz="1200" kern="1200" baseline="0" dirty="0" smtClean="0">
                <a:solidFill>
                  <a:schemeClr val="tx1"/>
                </a:solidFill>
                <a:latin typeface="+mn-lt"/>
                <a:ea typeface="+mn-ea"/>
                <a:cs typeface="+mn-cs"/>
              </a:rPr>
              <a:t> providing important lessons for the region and for other regions who are tackling the same challenges.</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greatest for </a:t>
            </a:r>
            <a:r>
              <a:rPr lang="en-US" i="1" baseline="0" dirty="0" smtClean="0"/>
              <a:t>Skilled birth attendant and ITN use.</a:t>
            </a:r>
            <a:r>
              <a:rPr lang="en-US" baseline="0" dirty="0" smtClean="0"/>
              <a:t>  Other</a:t>
            </a:r>
            <a:r>
              <a:rPr lang="en-US" sz="1200" kern="1200" dirty="0" smtClean="0">
                <a:solidFill>
                  <a:srgbClr val="FF0000"/>
                </a:solidFill>
                <a:latin typeface="+mn-lt"/>
                <a:ea typeface="+mn-ea"/>
                <a:cs typeface="+mn-cs"/>
              </a:rPr>
              <a:t> interventions -</a:t>
            </a:r>
            <a:r>
              <a:rPr lang="en-US" sz="1200" kern="1200" baseline="0" dirty="0" smtClean="0">
                <a:solidFill>
                  <a:srgbClr val="FF0000"/>
                </a:solidFill>
                <a:latin typeface="+mn-lt"/>
                <a:ea typeface="+mn-ea"/>
                <a:cs typeface="+mn-cs"/>
              </a:rPr>
              <a:t> </a:t>
            </a:r>
            <a:r>
              <a:rPr lang="en-US" sz="1200" i="1" kern="1200" baseline="0" dirty="0" smtClean="0">
                <a:solidFill>
                  <a:srgbClr val="FF0000"/>
                </a:solidFill>
                <a:latin typeface="+mn-lt"/>
                <a:ea typeface="+mn-ea"/>
                <a:cs typeface="+mn-cs"/>
              </a:rPr>
              <a:t>Vi</a:t>
            </a:r>
            <a:r>
              <a:rPr lang="en-US" sz="1200" i="1" kern="1200" dirty="0" smtClean="0">
                <a:solidFill>
                  <a:srgbClr val="FF0000"/>
                </a:solidFill>
                <a:latin typeface="+mn-lt"/>
                <a:ea typeface="+mn-ea"/>
                <a:cs typeface="+mn-cs"/>
              </a:rPr>
              <a:t>tamin A supplementation, Early initiation of breastfeeding, Antenatal care, and  Immunization</a:t>
            </a:r>
            <a:r>
              <a:rPr lang="en-US" sz="1200" i="0" kern="1200" baseline="0" dirty="0" smtClean="0">
                <a:solidFill>
                  <a:srgbClr val="FF0000"/>
                </a:solidFill>
                <a:latin typeface="+mn-lt"/>
                <a:ea typeface="+mn-ea"/>
                <a:cs typeface="+mn-cs"/>
              </a:rPr>
              <a:t>  show much smaller gaps in </a:t>
            </a:r>
            <a:r>
              <a:rPr lang="en-US" sz="1200" kern="1200" dirty="0" smtClean="0">
                <a:solidFill>
                  <a:srgbClr val="FF0000"/>
                </a:solidFill>
                <a:latin typeface="+mn-lt"/>
                <a:ea typeface="+mn-ea"/>
                <a:cs typeface="+mn-cs"/>
              </a:rPr>
              <a:t>coverage.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rgbClr val="FF0000"/>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(These figures might differ from other charts due to differences in data sources.) </a:t>
            </a:r>
            <a:endParaRPr lang="en-US" baseline="0" dirty="0" smtClean="0">
              <a:solidFill>
                <a:srgbClr val="FF0000"/>
              </a:solidFill>
            </a:endParaRPr>
          </a:p>
          <a:p>
            <a:r>
              <a:rPr lang="en-US" i="1" baseline="0" smtClean="0"/>
              <a:t>(</a:t>
            </a:r>
            <a:r>
              <a:rPr lang="en-US" i="1" baseline="0" dirty="0" smtClean="0"/>
              <a:t>Note: Additional Equity slides for Malawi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Malawi</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m="http://schemas.openxmlformats.org/officeDocument/2006/math" xmlns="">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04/12/2014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04/12/2014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04/12/2014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04/12/2014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Malawi</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Malawi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09273" y="268288"/>
            <a:ext cx="632690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08770" y="1548011"/>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409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68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44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23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64868" y="1991591"/>
            <a:ext cx="8814264" cy="32580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3048512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68193" y="2082477"/>
            <a:ext cx="2540832"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34%</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Malaria – 15%</a:t>
            </a:r>
          </a:p>
          <a:p>
            <a:pPr>
              <a:defRPr/>
            </a:pPr>
            <a:r>
              <a:rPr lang="en-US" sz="2400" dirty="0" smtClean="0">
                <a:solidFill>
                  <a:prstClr val="black"/>
                </a:solidFill>
                <a:latin typeface="Calibri"/>
                <a:cs typeface="Calibri" pitchFamily="34" charset="0"/>
              </a:rPr>
              <a:t>HIV</a:t>
            </a:r>
            <a:r>
              <a:rPr lang="en-US" sz="2400" dirty="0">
                <a:solidFill>
                  <a:prstClr val="black"/>
                </a:solidFill>
                <a:latin typeface="Calibri"/>
                <a:cs typeface="Calibri" pitchFamily="34" charset="0"/>
              </a:rPr>
              <a:t>/AIDS – </a:t>
            </a:r>
            <a:r>
              <a:rPr lang="en-US" sz="2400" dirty="0" smtClean="0">
                <a:solidFill>
                  <a:prstClr val="black"/>
                </a:solidFill>
                <a:latin typeface="Calibri"/>
                <a:cs typeface="Calibri" pitchFamily="34" charset="0"/>
              </a:rPr>
              <a:t>12%</a:t>
            </a:r>
            <a:endParaRPr lang="en-US" sz="2400" dirty="0">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11%</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8</a:t>
            </a:r>
            <a:r>
              <a:rPr lang="en-US" sz="2400" dirty="0" smtClean="0">
                <a:solidFill>
                  <a:prstClr val="black"/>
                </a:solidFill>
                <a:latin typeface="Calibri"/>
                <a:cs typeface="Calibri" pitchFamily="34" charset="0"/>
              </a:rPr>
              <a:t>%</a:t>
            </a:r>
            <a:endParaRPr lang="en-US" sz="2400" dirty="0" smtClean="0">
              <a:solidFill>
                <a:prstClr val="black"/>
              </a:solidFill>
              <a:latin typeface="Calibri"/>
              <a:cs typeface="Calibri" pitchFamily="34" charset="0"/>
            </a:endParaRPr>
          </a:p>
          <a:p>
            <a:pPr lvl="0">
              <a:defRPr/>
            </a:pPr>
            <a:r>
              <a:rPr lang="en-US" sz="2400" dirty="0" smtClean="0">
                <a:solidFill>
                  <a:prstClr val="black"/>
                </a:solidFill>
                <a:latin typeface="Calibri"/>
                <a:cs typeface="Calibri" pitchFamily="34" charset="0"/>
              </a:rPr>
              <a:t>Injuries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5</a:t>
            </a:r>
            <a:r>
              <a:rPr lang="en-US" sz="2400" dirty="0" smtClean="0">
                <a:solidFill>
                  <a:prstClr val="black"/>
                </a:solidFill>
                <a:latin typeface="Calibri"/>
                <a:cs typeface="Calibri" pitchFamily="34" charset="0"/>
              </a:rPr>
              <a:t>%</a:t>
            </a:r>
          </a:p>
          <a:p>
            <a:pPr lvl="0">
              <a:defRPr/>
            </a:pPr>
            <a:r>
              <a:rPr lang="en-US" sz="2400" dirty="0" smtClean="0">
                <a:solidFill>
                  <a:prstClr val="black"/>
                </a:solidFill>
                <a:latin typeface="Calibri"/>
                <a:cs typeface="Calibri" pitchFamily="34" charset="0"/>
              </a:rPr>
              <a:t>Measles – 1%</a:t>
            </a:r>
            <a:endParaRPr lang="en-US" sz="2400" dirty="0" smtClean="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82455" y="383742"/>
            <a:ext cx="5980546"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Malawian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40628" y="1432800"/>
            <a:ext cx="5712223"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192099" y="257017"/>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787985" y="1139536"/>
            <a:ext cx="7568030"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86068" y="518391"/>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6366" y="1162049"/>
            <a:ext cx="6853941" cy="5286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505527" y="1294245"/>
            <a:ext cx="6304255" cy="50508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7572" y="1180831"/>
            <a:ext cx="6788654" cy="492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79212" y="1285563"/>
            <a:ext cx="7385576" cy="54108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39415" y="1301172"/>
            <a:ext cx="7065170" cy="50580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2430" y="1200504"/>
            <a:ext cx="6881813" cy="500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1758" y="1368395"/>
            <a:ext cx="7043157"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Malawi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76926" y="1461654"/>
            <a:ext cx="6933441" cy="47088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53840" y="1260764"/>
            <a:ext cx="6636320" cy="50616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4610" y="1149727"/>
            <a:ext cx="6465434" cy="532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81329" y="1142999"/>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44370" y="1155709"/>
            <a:ext cx="6455260"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351019"/>
            <a:ext cx="8229600" cy="510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PARTIAL  </a:t>
            </a:r>
            <a:r>
              <a:rPr lang="en-US" sz="2400" dirty="0" smtClean="0"/>
              <a:t>- Rotavirus vaccine</a:t>
            </a:r>
          </a:p>
          <a:p>
            <a:r>
              <a:rPr lang="en-US" sz="2400" b="1" dirty="0" smtClean="0">
                <a:solidFill>
                  <a:srgbClr val="800000"/>
                </a:solidFill>
              </a:rPr>
              <a:t>YES </a:t>
            </a:r>
            <a:r>
              <a:rPr lang="en-US" sz="2400" dirty="0" smtClean="0"/>
              <a:t>- Pneumococcal vaccine</a:t>
            </a:r>
          </a:p>
          <a:p>
            <a:pPr marL="0" indent="0">
              <a:buNone/>
            </a:pPr>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3.6 </a:t>
            </a:r>
            <a:r>
              <a:rPr lang="en-US" sz="2200" dirty="0"/>
              <a:t>(</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32%  </a:t>
            </a:r>
            <a:r>
              <a:rPr lang="en-US" sz="2200" dirty="0" smtClean="0"/>
              <a:t>(2010)</a:t>
            </a:r>
            <a:endParaRPr lang="en-US" sz="2200" dirty="0"/>
          </a:p>
          <a:p>
            <a:pPr marL="0" indent="0">
              <a:spcBef>
                <a:spcPts val="0"/>
              </a:spcBef>
              <a:spcAft>
                <a:spcPts val="600"/>
              </a:spcAft>
              <a:buClr>
                <a:srgbClr val="800000"/>
              </a:buClr>
              <a:buNone/>
            </a:pP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$83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18%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13%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$37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$52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91363" y="268288"/>
            <a:ext cx="4214091"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743450" y="1219200"/>
            <a:ext cx="4400550"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Malawi </a:t>
            </a:r>
          </a:p>
          <a:p>
            <a:pPr>
              <a:spcBef>
                <a:spcPts val="600"/>
              </a:spcBef>
              <a:spcAft>
                <a:spcPts val="600"/>
              </a:spcAft>
              <a:defRPr/>
            </a:pPr>
            <a:r>
              <a:rPr lang="en-US" sz="2800" dirty="0" smtClean="0">
                <a:cs typeface="Calibri" pitchFamily="34" charset="0"/>
              </a:rPr>
              <a:t>The wide bars for many indicators show important </a:t>
            </a:r>
            <a:r>
              <a:rPr lang="en-US" sz="2800" b="1" dirty="0" smtClean="0">
                <a:solidFill>
                  <a:srgbClr val="990033"/>
                </a:solidFill>
                <a:cs typeface="Calibri" pitchFamily="34" charset="0"/>
              </a:rPr>
              <a:t>inequalities in coverage</a:t>
            </a:r>
            <a:r>
              <a:rPr lang="en-US" sz="2800" dirty="0" smtClean="0">
                <a:cs typeface="Calibri" pitchFamily="34" charset="0"/>
              </a:rPr>
              <a:t>.</a:t>
            </a:r>
          </a:p>
          <a:p>
            <a:pPr>
              <a:spcBef>
                <a:spcPts val="600"/>
              </a:spcBef>
              <a:spcAft>
                <a:spcPts val="600"/>
              </a:spcAft>
              <a:defRPr/>
            </a:pPr>
            <a:r>
              <a:rPr lang="en-US" sz="2800" dirty="0" smtClean="0">
                <a:cs typeface="Calibri" pitchFamily="34" charset="0"/>
              </a:rPr>
              <a:t> Inequality is greatest for skilled birth attendant and ITN use.  </a:t>
            </a:r>
          </a:p>
          <a:p>
            <a:pPr>
              <a:spcBef>
                <a:spcPts val="600"/>
              </a:spcBef>
              <a:spcAft>
                <a:spcPts val="600"/>
              </a:spcAft>
              <a:defRPr/>
            </a:pPr>
            <a:r>
              <a:rPr lang="en-US" sz="2800" dirty="0" smtClean="0">
                <a:cs typeface="Calibri" pitchFamily="34" charset="0"/>
              </a:rPr>
              <a:t>Other Indicators show much smaller or no </a:t>
            </a:r>
            <a:r>
              <a:rPr lang="en-US" sz="2800" b="1" dirty="0" smtClean="0">
                <a:solidFill>
                  <a:schemeClr val="accent2">
                    <a:lumMod val="75000"/>
                  </a:schemeClr>
                </a:solidFill>
                <a:cs typeface="Calibri" pitchFamily="34" charset="0"/>
              </a:rPr>
              <a:t>gaps</a:t>
            </a:r>
            <a:r>
              <a:rPr lang="en-US" sz="2800" dirty="0" smtClean="0">
                <a:cs typeface="Calibri" pitchFamily="34" charset="0"/>
              </a:rPr>
              <a:t> </a:t>
            </a:r>
            <a:r>
              <a:rPr lang="en-US" sz="2800" b="1" dirty="0" smtClean="0">
                <a:solidFill>
                  <a:schemeClr val="accent2">
                    <a:lumMod val="75000"/>
                  </a:schemeClr>
                </a:solidFill>
                <a:cs typeface="Calibri" pitchFamily="34" charset="0"/>
              </a:rPr>
              <a:t>in coverage.</a:t>
            </a: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268288"/>
            <a:ext cx="4179021" cy="6403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Malawi </a:t>
            </a:r>
            <a:endParaRPr lang="en-US" sz="4600" dirty="0"/>
          </a:p>
        </p:txBody>
      </p:sp>
    </p:spTree>
    <p:extLst>
      <p:ext uri="{BB962C8B-B14F-4D97-AF65-F5344CB8AC3E}">
        <p14:creationId xmlns:p14="http://schemas.microsoft.com/office/powerpoint/2010/main" val="336146309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Malawi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71933" y="1621766"/>
            <a:ext cx="5388615"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54679" y="1621766"/>
            <a:ext cx="5369610"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24952" y="1181819"/>
            <a:ext cx="6644713"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199072" y="1155939"/>
            <a:ext cx="6676334"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12998</TotalTime>
  <Words>3071</Words>
  <Application>Microsoft Macintosh PowerPoint</Application>
  <PresentationFormat>On-screen Show (4:3)</PresentationFormat>
  <Paragraphs>266</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Malawi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747</cp:revision>
  <cp:lastPrinted>2012-06-12T19:26:24Z</cp:lastPrinted>
  <dcterms:created xsi:type="dcterms:W3CDTF">2008-01-10T17:37:13Z</dcterms:created>
  <dcterms:modified xsi:type="dcterms:W3CDTF">2014-12-04T23:11:55Z</dcterms:modified>
</cp:coreProperties>
</file>