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44"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89050" autoAdjust="0"/>
  </p:normalViewPr>
  <p:slideViewPr>
    <p:cSldViewPr snapToGrid="0">
      <p:cViewPr>
        <p:scale>
          <a:sx n="110" d="100"/>
          <a:sy n="110" d="100"/>
        </p:scale>
        <p:origin x="-528" y="-72"/>
      </p:cViewPr>
      <p:guideLst>
        <p:guide orient="horz" pos="2160"/>
        <p:guide pos="2895"/>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195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05/12/2014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05/12/2014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Morocco,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smtClean="0"/>
              <a:t>for Morocco</a:t>
            </a:r>
            <a:r>
              <a:rPr lang="en-US" i="0" baseline="0" smtClean="0"/>
              <a:t> </a:t>
            </a:r>
            <a:r>
              <a:rPr lang="en-US" i="0" smtClean="0"/>
              <a:t>has </a:t>
            </a:r>
            <a:r>
              <a:rPr lang="en-US" i="0" dirty="0" smtClean="0"/>
              <a:t>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endParaRPr lang="en-US" i="0" baseline="0" dirty="0" smtClean="0"/>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Morocco’s official mortality statistics.)</a:t>
            </a:r>
          </a:p>
          <a:p>
            <a:r>
              <a:rPr lang="en-US" dirty="0" smtClean="0"/>
              <a:t>Other</a:t>
            </a:r>
            <a:r>
              <a:rPr lang="en-US" baseline="0" dirty="0" smtClean="0"/>
              <a:t> data sources are listed here and include </a:t>
            </a:r>
            <a:r>
              <a:rPr lang="en-US" dirty="0" smtClean="0"/>
              <a:t>country reports. </a:t>
            </a:r>
          </a:p>
          <a:p>
            <a:endParaRPr lang="en-US" i="1" dirty="0" smtClean="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 Morocco</a:t>
            </a:r>
            <a:r>
              <a:rPr lang="en-US" i="0" baseline="0" dirty="0" smtClean="0"/>
              <a:t> has made impressive progress in reducing the </a:t>
            </a:r>
            <a:r>
              <a:rPr lang="en-US" i="1" dirty="0" smtClean="0"/>
              <a:t>Under—five child mortality rate </a:t>
            </a:r>
            <a:r>
              <a:rPr lang="en-US" dirty="0" smtClean="0"/>
              <a:t>and </a:t>
            </a:r>
            <a:r>
              <a:rPr lang="en-US" i="1" dirty="0" smtClean="0"/>
              <a:t>Maternal mortality ratio.</a:t>
            </a:r>
            <a:r>
              <a:rPr lang="en-US" i="1" baseline="0" dirty="0" smtClean="0"/>
              <a:t>  </a:t>
            </a:r>
            <a:r>
              <a:rPr lang="en-US" dirty="0" smtClean="0"/>
              <a:t>Newer UN</a:t>
            </a:r>
            <a:r>
              <a:rPr lang="en-US" baseline="0" dirty="0" smtClean="0"/>
              <a:t> estimates show an Under-five mortality rate of 30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a:t>
            </a:r>
            <a:r>
              <a:rPr lang="en-ZA" sz="1200" b="0" i="1" kern="1200" smtClean="0">
                <a:solidFill>
                  <a:schemeClr val="tx1"/>
                </a:solidFill>
                <a:effectLst/>
                <a:latin typeface="+mn-lt"/>
                <a:ea typeface="+mn-ea"/>
                <a:cs typeface="+mn-cs"/>
              </a:rPr>
              <a:t>, 2014”</a:t>
            </a:r>
            <a:r>
              <a:rPr lang="en-ZA" sz="1200" b="0" i="1" kern="1200" dirty="0" smtClean="0">
                <a:solidFill>
                  <a:schemeClr val="tx1"/>
                </a:solidFill>
                <a:effectLst/>
                <a:latin typeface="+mn-lt"/>
                <a:ea typeface="+mn-ea"/>
                <a:cs typeface="+mn-cs"/>
              </a:rPr>
              <a:t>)</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North Africa, </a:t>
            </a:r>
            <a:r>
              <a:rPr lang="en-US" i="0" smtClean="0"/>
              <a:t>including Morocco,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19</a:t>
            </a:fld>
            <a:endParaRPr lang="en-US" dirty="0" smtClean="0">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Morocco,</a:t>
            </a:r>
            <a:r>
              <a:rPr lang="en-US" baseline="0" dirty="0" smtClean="0"/>
              <a:t> s</a:t>
            </a:r>
            <a:r>
              <a:rPr lang="en-US" dirty="0" smtClean="0"/>
              <a:t>ome </a:t>
            </a:r>
            <a:r>
              <a:rPr lang="en-US" dirty="0" smtClean="0"/>
              <a:t>58% </a:t>
            </a:r>
            <a:r>
              <a:rPr lang="en-US" dirty="0" smtClean="0"/>
              <a:t>of child deaths occur in the neonatal period.  Most of these can be prevented.  Post-neonatal deaths can, also,</a:t>
            </a:r>
            <a:r>
              <a:rPr lang="en-US" baseline="0" dirty="0" smtClean="0"/>
              <a:t> mostly be prevented and come mainly from Pneumonia, Diarrhoea, and Injuries. </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i="0" baseline="0" dirty="0" smtClean="0"/>
              <a:t> </a:t>
            </a:r>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 </a:t>
            </a:r>
          </a:p>
          <a:p>
            <a:r>
              <a:rPr lang="en-US" sz="1200" kern="1200" dirty="0" smtClean="0">
                <a:solidFill>
                  <a:schemeClr val="tx1"/>
                </a:solidFill>
                <a:latin typeface="+mn-lt"/>
                <a:ea typeface="+mn-ea"/>
                <a:cs typeface="+mn-cs"/>
              </a:rPr>
              <a:t>Data for Post</a:t>
            </a:r>
            <a:r>
              <a:rPr lang="en-US" sz="1200" kern="1200" baseline="0" dirty="0" smtClean="0">
                <a:solidFill>
                  <a:schemeClr val="tx1"/>
                </a:solidFill>
                <a:latin typeface="+mn-lt"/>
                <a:ea typeface="+mn-ea"/>
                <a:cs typeface="+mn-cs"/>
              </a:rPr>
              <a:t>natal care </a:t>
            </a:r>
            <a:r>
              <a:rPr lang="en-US" sz="1200" kern="1200" dirty="0" smtClean="0">
                <a:solidFill>
                  <a:schemeClr val="tx1"/>
                </a:solidFill>
                <a:latin typeface="+mn-lt"/>
                <a:ea typeface="+mn-ea"/>
                <a:cs typeface="+mn-cs"/>
              </a:rPr>
              <a:t>is missing.</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increased, but it’s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estimated at less than 50%.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Morocco, </a:t>
            </a:r>
            <a:r>
              <a:rPr lang="en-US" baseline="0" dirty="0" smtClean="0"/>
              <a:t>77% </a:t>
            </a:r>
            <a:r>
              <a:rPr lang="en-US" sz="1200" kern="1200" dirty="0" smtClean="0">
                <a:solidFill>
                  <a:schemeClr val="tx1"/>
                </a:solidFill>
                <a:latin typeface="+mn-lt"/>
                <a:ea typeface="+mn-ea"/>
                <a:cs typeface="+mn-cs"/>
              </a:rPr>
              <a:t>of women are attending </a:t>
            </a:r>
            <a:r>
              <a:rPr lang="en-US" sz="1200" i="1" kern="1200" dirty="0" smtClean="0">
                <a:solidFill>
                  <a:schemeClr val="tx1"/>
                </a:solidFill>
                <a:latin typeface="+mn-lt"/>
                <a:ea typeface="+mn-ea"/>
                <a:cs typeface="+mn-cs"/>
              </a:rPr>
              <a:t>Antenatal care</a:t>
            </a:r>
            <a:r>
              <a:rPr lang="en-US" sz="1200" kern="1200" dirty="0" smtClean="0">
                <a:solidFill>
                  <a:schemeClr val="tx1"/>
                </a:solidFill>
                <a:latin typeface="+mn-lt"/>
                <a:ea typeface="+mn-ea"/>
                <a:cs typeface="+mn-cs"/>
              </a:rPr>
              <a:t> with a skilled provider at least once during pregnancy. </a:t>
            </a:r>
            <a:r>
              <a:rPr lang="en-US" sz="1200" kern="1200" dirty="0" smtClean="0">
                <a:solidFill>
                  <a:schemeClr val="tx1"/>
                </a:solidFill>
                <a:latin typeface="+mn-lt"/>
                <a:ea typeface="+mn-ea"/>
                <a:cs typeface="+mn-cs"/>
              </a:rPr>
              <a:t>31%</a:t>
            </a:r>
            <a:r>
              <a:rPr lang="en-US" sz="1200" kern="1200" baseline="0" dirty="0" smtClean="0">
                <a:solidFill>
                  <a:schemeClr val="tx1"/>
                </a:solidFill>
                <a:latin typeface="+mn-lt"/>
                <a:ea typeface="+mn-ea"/>
                <a:cs typeface="+mn-cs"/>
              </a:rPr>
              <a:t> of </a:t>
            </a:r>
            <a:r>
              <a:rPr lang="en-US" sz="1200" kern="1200" dirty="0" smtClean="0">
                <a:solidFill>
                  <a:schemeClr val="tx1"/>
                </a:solidFill>
                <a:latin typeface="+mn-lt"/>
                <a:ea typeface="+mn-ea"/>
                <a:cs typeface="+mn-cs"/>
              </a:rPr>
              <a:t>women </a:t>
            </a:r>
            <a:r>
              <a:rPr lang="en-US" sz="1200" kern="1200" dirty="0" smtClean="0">
                <a:solidFill>
                  <a:schemeClr val="tx1"/>
                </a:solidFill>
                <a:latin typeface="+mn-lt"/>
                <a:ea typeface="+mn-ea"/>
                <a:cs typeface="+mn-cs"/>
              </a:rPr>
              <a:t>are attending the necessary 4 visits,</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as shown on the next slide.  Quality of care for antenatal care also needs to be considered.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a:t>
            </a:r>
            <a:r>
              <a:rPr lang="en-US" baseline="0" dirty="0" smtClean="0"/>
              <a:t>Data </a:t>
            </a:r>
            <a:r>
              <a:rPr lang="en-US" baseline="0" dirty="0" smtClean="0"/>
              <a:t>for </a:t>
            </a:r>
            <a:r>
              <a:rPr lang="en-US" i="1" baseline="0" dirty="0" smtClean="0"/>
              <a:t>Postnatal visits  </a:t>
            </a:r>
            <a:r>
              <a:rPr lang="en-US" baseline="0" dirty="0" smtClean="0"/>
              <a:t>for mom and baby </a:t>
            </a:r>
            <a:r>
              <a:rPr lang="en-US" baseline="0" dirty="0" smtClean="0"/>
              <a:t>are </a:t>
            </a:r>
            <a:r>
              <a:rPr lang="en-US" baseline="0" dirty="0" smtClean="0"/>
              <a:t>not yet available.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Morocco’s </a:t>
            </a:r>
            <a:r>
              <a:rPr lang="en-US" i="1" dirty="0" smtClean="0"/>
              <a:t>Immunization</a:t>
            </a:r>
            <a:r>
              <a:rPr lang="en-US" dirty="0" smtClean="0"/>
              <a:t> coverage is</a:t>
            </a:r>
            <a:r>
              <a:rPr lang="en-US" baseline="0" dirty="0" smtClean="0"/>
              <a:t> high and consistent.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t>
            </a:r>
            <a:r>
              <a:rPr lang="en-US" dirty="0" smtClean="0"/>
              <a:t>2010-11 </a:t>
            </a:r>
            <a:r>
              <a:rPr lang="en-US" dirty="0" smtClean="0"/>
              <a:t>some </a:t>
            </a:r>
            <a:r>
              <a:rPr lang="en-US" dirty="0" smtClean="0"/>
              <a:t>70% </a:t>
            </a:r>
            <a:r>
              <a:rPr lang="en-US" dirty="0" smtClean="0"/>
              <a:t>of children</a:t>
            </a:r>
            <a:r>
              <a:rPr lang="en-US" baseline="0" dirty="0" smtClean="0"/>
              <a:t> were taken to an appropriate provider when their children had suspected pneumonia.  Data on those receiving antibiotics </a:t>
            </a:r>
            <a:r>
              <a:rPr lang="en-US" baseline="0" dirty="0" smtClean="0"/>
              <a:t>are </a:t>
            </a:r>
            <a:r>
              <a:rPr lang="en-US" baseline="0" dirty="0" smtClean="0"/>
              <a:t>not available.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children with diarrhoea are being treated with ORS.</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Morocco might </a:t>
            </a:r>
            <a:r>
              <a:rPr lang="en-US" i="0" dirty="0" smtClean="0"/>
              <a:t>know about the </a:t>
            </a:r>
            <a:r>
              <a:rPr lang="en-US" i="1" dirty="0" smtClean="0"/>
              <a:t>Countdown to 2015 for Maternal,</a:t>
            </a:r>
            <a:r>
              <a:rPr lang="en-US" i="1" baseline="0" dirty="0" smtClean="0"/>
              <a:t> Newborn and Child Health</a:t>
            </a:r>
            <a:r>
              <a:rPr lang="en-US" i="1" dirty="0" smtClean="0"/>
              <a:t>.</a:t>
            </a:r>
            <a:r>
              <a:rPr lang="en-US" i="0" dirty="0" smtClean="0"/>
              <a:t>  The Countdown has been producing individual country profiles since 2005. This slide show is intended to stimulate discussion about country progress in Morocco</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latin typeface="+mn-lt"/>
                <a:ea typeface="+mn-ea"/>
                <a:cs typeface="+mn-cs"/>
              </a:rPr>
              <a:t>(You might choose to omit this slide from the presentation.)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are shown here</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have varied since 1987 and were</a:t>
            </a:r>
            <a:r>
              <a:rPr lang="en-US" baseline="0" dirty="0" smtClean="0"/>
              <a:t> 31% in 2004</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36% </a:t>
            </a:r>
            <a:r>
              <a:rPr lang="en-US" dirty="0" smtClean="0"/>
              <a:t>of the rural population</a:t>
            </a:r>
            <a:r>
              <a:rPr lang="en-US" baseline="0" dirty="0" smtClean="0"/>
              <a:t> lack a</a:t>
            </a:r>
            <a:r>
              <a:rPr lang="en-US" dirty="0" smtClean="0"/>
              <a:t>ccess</a:t>
            </a:r>
            <a:r>
              <a:rPr lang="en-US" baseline="0" dirty="0" smtClean="0"/>
              <a:t> to </a:t>
            </a:r>
            <a:r>
              <a:rPr lang="en-US" i="1" baseline="0" dirty="0" smtClean="0"/>
              <a:t>Improved drinking water, </a:t>
            </a:r>
            <a:r>
              <a:rPr lang="en-US" i="0" baseline="0" dirty="0" smtClean="0"/>
              <a:t>with many depending on surface water.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29% </a:t>
            </a:r>
            <a:r>
              <a:rPr lang="en-US" dirty="0" smtClean="0"/>
              <a:t>of the rural population still practice </a:t>
            </a:r>
            <a:r>
              <a:rPr lang="en-US" i="0" dirty="0" smtClean="0"/>
              <a:t>open defecation</a:t>
            </a:r>
            <a:r>
              <a:rPr lang="en-US" dirty="0" smtClean="0"/>
              <a:t>.  </a:t>
            </a:r>
            <a:r>
              <a:rPr lang="en-US" smtClean="0"/>
              <a:t>Another </a:t>
            </a:r>
            <a:r>
              <a:rPr lang="en-US" smtClean="0"/>
              <a:t>1% </a:t>
            </a:r>
            <a:r>
              <a:rPr lang="en-US" dirty="0" smtClean="0"/>
              <a:t>are using unimproved facilities.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Morocco has adopted many of the policies being tracked by Countdown.  </a:t>
            </a:r>
            <a:r>
              <a:rPr lang="en-US" dirty="0" smtClean="0"/>
              <a:t>For some of the policies </a:t>
            </a:r>
            <a:r>
              <a:rPr lang="en-US" baseline="0" dirty="0" smtClean="0"/>
              <a:t>information was not available.  Adopting internationally recommended policies and implementing them at scale can contribute to improved coverage of lifesaving interventions.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slide shows coverage levels for the poorest and richest households for a range of interventions along the continuum of care.  The poorest 20% are represented by the red dot.  The wealthiest 20% are represented by the</a:t>
            </a:r>
            <a:r>
              <a:rPr lang="en-US" baseline="0" dirty="0" smtClean="0"/>
              <a:t> orange dot.  The longer the line between the two groups, the greater the inequality.  </a:t>
            </a:r>
            <a:r>
              <a:rPr lang="en-US" dirty="0" smtClean="0"/>
              <a:t>Inequality is greatest for </a:t>
            </a:r>
            <a:r>
              <a:rPr lang="en-US" i="1" dirty="0" smtClean="0"/>
              <a:t>Antenatal care</a:t>
            </a:r>
            <a:r>
              <a:rPr lang="en-US" i="0" baseline="0" dirty="0" smtClean="0"/>
              <a:t> and</a:t>
            </a:r>
            <a:r>
              <a:rPr lang="en-US" dirty="0" smtClean="0"/>
              <a:t> </a:t>
            </a:r>
            <a:r>
              <a:rPr lang="en-US" i="1" baseline="0" dirty="0" smtClean="0"/>
              <a:t>Skilled birth attendant</a:t>
            </a:r>
            <a:r>
              <a:rPr lang="en-US" baseline="0" dirty="0" smtClean="0"/>
              <a:t>, which depend more on health facilities.  Other</a:t>
            </a:r>
            <a:r>
              <a:rPr lang="en-US" sz="1200" kern="1200" dirty="0" smtClean="0">
                <a:solidFill>
                  <a:srgbClr val="FF0000"/>
                </a:solidFill>
                <a:latin typeface="+mn-lt"/>
                <a:ea typeface="+mn-ea"/>
                <a:cs typeface="+mn-cs"/>
              </a:rPr>
              <a:t> interventions -</a:t>
            </a:r>
            <a:r>
              <a:rPr lang="en-US" sz="1200" kern="1200" baseline="0" dirty="0" smtClean="0">
                <a:solidFill>
                  <a:srgbClr val="FF0000"/>
                </a:solidFill>
                <a:latin typeface="+mn-lt"/>
                <a:ea typeface="+mn-ea"/>
                <a:cs typeface="+mn-cs"/>
              </a:rPr>
              <a:t> </a:t>
            </a:r>
            <a:r>
              <a:rPr lang="en-US" sz="1200" i="1" kern="1200" baseline="0" dirty="0" smtClean="0">
                <a:solidFill>
                  <a:srgbClr val="FF0000"/>
                </a:solidFill>
                <a:latin typeface="+mn-lt"/>
                <a:ea typeface="+mn-ea"/>
                <a:cs typeface="+mn-cs"/>
              </a:rPr>
              <a:t>F</a:t>
            </a:r>
            <a:r>
              <a:rPr lang="en-US" sz="1200" i="1" kern="1200" dirty="0" smtClean="0">
                <a:solidFill>
                  <a:srgbClr val="FF0000"/>
                </a:solidFill>
                <a:latin typeface="+mn-lt"/>
                <a:ea typeface="+mn-ea"/>
                <a:cs typeface="+mn-cs"/>
              </a:rPr>
              <a:t>amily</a:t>
            </a:r>
            <a:r>
              <a:rPr lang="en-US" sz="1200" i="1" kern="1200" baseline="0" dirty="0" smtClean="0">
                <a:solidFill>
                  <a:srgbClr val="FF0000"/>
                </a:solidFill>
                <a:latin typeface="+mn-lt"/>
                <a:ea typeface="+mn-ea"/>
                <a:cs typeface="+mn-cs"/>
              </a:rPr>
              <a:t> planning</a:t>
            </a:r>
            <a:r>
              <a:rPr lang="en-US" sz="1200" i="1" kern="1200" dirty="0" smtClean="0">
                <a:solidFill>
                  <a:srgbClr val="FF0000"/>
                </a:solidFill>
                <a:latin typeface="+mn-lt"/>
                <a:ea typeface="+mn-ea"/>
                <a:cs typeface="+mn-cs"/>
              </a:rPr>
              <a:t>, Vitamin A supplementation, Immunization</a:t>
            </a:r>
            <a:r>
              <a:rPr lang="en-US" sz="1200" i="0" kern="1200" baseline="0" dirty="0" smtClean="0">
                <a:solidFill>
                  <a:srgbClr val="FF0000"/>
                </a:solidFill>
                <a:latin typeface="+mn-lt"/>
                <a:ea typeface="+mn-ea"/>
                <a:cs typeface="+mn-cs"/>
              </a:rPr>
              <a:t>, that are often </a:t>
            </a:r>
            <a:r>
              <a:rPr lang="en-US" sz="1200" kern="1200" dirty="0" smtClean="0">
                <a:solidFill>
                  <a:srgbClr val="FF0000"/>
                </a:solidFill>
                <a:latin typeface="+mn-lt"/>
                <a:ea typeface="+mn-ea"/>
                <a:cs typeface="+mn-cs"/>
              </a:rPr>
              <a:t>delivered at community level, show much smaller gaps in coverage.</a:t>
            </a:r>
            <a:endParaRPr lang="en-US" baseline="0" dirty="0" smtClean="0">
              <a:solidFill>
                <a:srgbClr val="FF0000"/>
              </a:solidFill>
            </a:endParaRPr>
          </a:p>
          <a:p>
            <a:endParaRPr lang="en-US" baseline="0" dirty="0" smtClean="0"/>
          </a:p>
          <a:p>
            <a:r>
              <a:rPr lang="en-US" i="1" baseline="0" dirty="0" smtClean="0"/>
              <a:t>(These figures might differ from other charts due to differences in data sources.)     </a:t>
            </a:r>
          </a:p>
          <a:p>
            <a:endParaRPr lang="en-US" baseline="0" dirty="0" smtClean="0"/>
          </a:p>
          <a:p>
            <a:r>
              <a:rPr lang="en-US" i="1" baseline="0" dirty="0" smtClean="0"/>
              <a:t>(Note: Additional Equity slides for Morocco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Morocco</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                                                 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a:t>
                </a:r>
                <a:r>
                  <a:rPr lang="en-US" sz="1200" b="1" i="1" kern="1200" dirty="0">
                    <a:solidFill>
                      <a:schemeClr val="tx1"/>
                    </a:solidFill>
                    <a:effectLst/>
                    <a:latin typeface="+mn-lt"/>
                    <a:ea typeface="+mn-ea"/>
                    <a:cs typeface="+mn-cs"/>
                  </a:rPr>
                  <a:t> </a:t>
                </a:r>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05/12/2014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05/12/2014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05/12/2014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05/12/2014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05/12/2014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05/12/2014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05/12/2014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Morocco</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Morocco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690091" y="268288"/>
            <a:ext cx="6176818"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266498" y="1444103"/>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1015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30 deaths </a:t>
            </a:r>
            <a:r>
              <a:rPr lang="en-US" sz="2200" dirty="0">
                <a:latin typeface="+mn-lt"/>
              </a:rPr>
              <a:t>per 1000 live births</a:t>
            </a:r>
          </a:p>
          <a:p>
            <a:pPr algn="ctr"/>
            <a:r>
              <a:rPr lang="en-US" sz="2200" dirty="0" smtClean="0">
                <a:latin typeface="+mn-lt"/>
              </a:rPr>
              <a:t>Infant mortality rate (IMR) </a:t>
            </a:r>
            <a:r>
              <a:rPr lang="en-US" sz="2200" dirty="0">
                <a:latin typeface="+mn-lt"/>
              </a:rPr>
              <a:t>= </a:t>
            </a:r>
            <a:r>
              <a:rPr lang="en-US" sz="2200" dirty="0" smtClean="0">
                <a:latin typeface="+mn-lt"/>
              </a:rPr>
              <a:t>26 deaths </a:t>
            </a:r>
            <a:r>
              <a:rPr lang="en-US" sz="2200" dirty="0">
                <a:latin typeface="+mn-lt"/>
              </a:rPr>
              <a:t>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18 deaths </a:t>
            </a:r>
            <a:r>
              <a:rPr lang="en-US" sz="2200" dirty="0">
                <a:latin typeface="+mn-lt"/>
              </a:rPr>
              <a:t>per 1000 live births</a:t>
            </a:r>
          </a:p>
          <a:p>
            <a:pPr algn="ctr">
              <a:defRPr/>
            </a:pPr>
            <a:endParaRPr lang="en-US" sz="2400" b="1" dirty="0">
              <a:solidFill>
                <a:srgbClr val="990033"/>
              </a:solidFill>
              <a:latin typeface="+mn-lt"/>
              <a:cs typeface="Calibri" pitchFamily="34" charset="0"/>
            </a:endParaRPr>
          </a:p>
        </p:txBody>
      </p:sp>
      <p:pic>
        <p:nvPicPr>
          <p:cNvPr id="2" name="Picture 1"/>
          <p:cNvPicPr>
            <a:picLocks noChangeAspect="1"/>
          </p:cNvPicPr>
          <p:nvPr/>
        </p:nvPicPr>
        <p:blipFill>
          <a:blip r:embed="rId3"/>
          <a:stretch>
            <a:fillRect/>
          </a:stretch>
        </p:blipFill>
        <p:spPr>
          <a:xfrm>
            <a:off x="56362" y="1911927"/>
            <a:ext cx="9031275" cy="32472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194115" y="2070795"/>
            <a:ext cx="2933979" cy="337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direct causes:</a:t>
            </a:r>
            <a:endParaRPr lang="en-US" sz="2400" b="1" dirty="0">
              <a:solidFill>
                <a:srgbClr val="990033"/>
              </a:solidFill>
              <a:latin typeface="+mn-lt"/>
              <a:cs typeface="Calibri" pitchFamily="34" charset="0"/>
            </a:endParaRPr>
          </a:p>
          <a:p>
            <a:r>
              <a:rPr lang="en-US" sz="2400" dirty="0">
                <a:latin typeface="+mn-lt"/>
              </a:rPr>
              <a:t>Haemorrhage – </a:t>
            </a:r>
            <a:r>
              <a:rPr lang="en-US" sz="2400" dirty="0" smtClean="0">
                <a:latin typeface="+mn-lt"/>
              </a:rPr>
              <a:t>37%</a:t>
            </a:r>
            <a:endParaRPr lang="en-US" sz="2400" dirty="0">
              <a:latin typeface="+mn-lt"/>
            </a:endParaRPr>
          </a:p>
          <a:p>
            <a:r>
              <a:rPr lang="en-US" sz="2400" dirty="0">
                <a:latin typeface="+mn-lt"/>
              </a:rPr>
              <a:t>Hypertension – </a:t>
            </a:r>
            <a:r>
              <a:rPr lang="en-US" sz="2400" dirty="0" smtClean="0">
                <a:latin typeface="+mn-lt"/>
              </a:rPr>
              <a:t>17%</a:t>
            </a:r>
          </a:p>
          <a:p>
            <a:r>
              <a:rPr lang="en-US" sz="2400" dirty="0" smtClean="0">
                <a:latin typeface="+mn-lt"/>
              </a:rPr>
              <a:t>Sepsis – 6%</a:t>
            </a:r>
          </a:p>
          <a:p>
            <a:r>
              <a:rPr lang="en-US" sz="2400" dirty="0" smtClean="0">
                <a:latin typeface="+mn-lt"/>
              </a:rPr>
              <a:t>Embolism – 3%</a:t>
            </a:r>
          </a:p>
          <a:p>
            <a:pPr lvl="0"/>
            <a:r>
              <a:rPr lang="en-US" sz="2400" dirty="0">
                <a:solidFill>
                  <a:prstClr val="black"/>
                </a:solidFill>
                <a:latin typeface="Calibri"/>
              </a:rPr>
              <a:t>Unsafe abortion – </a:t>
            </a:r>
            <a:r>
              <a:rPr lang="en-US" sz="2400" dirty="0" smtClean="0">
                <a:solidFill>
                  <a:prstClr val="black"/>
                </a:solidFill>
                <a:latin typeface="Calibri"/>
              </a:rPr>
              <a:t>2%</a:t>
            </a:r>
            <a:endParaRPr lang="en-US" sz="2400" dirty="0" smtClean="0">
              <a:latin typeface="+mn-lt"/>
            </a:endParaRPr>
          </a:p>
          <a:p>
            <a:pPr>
              <a:defRPr/>
            </a:pPr>
            <a:endParaRPr lang="en-US" sz="2000" i="1" dirty="0">
              <a:latin typeface="+mn-lt"/>
              <a:cs typeface="Calibri" pitchFamily="34" charset="0"/>
            </a:endParaRP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Understanding the cause of death distribution </a:t>
            </a:r>
            <a:r>
              <a:rPr lang="en-US" sz="2800" dirty="0" smtClean="0">
                <a:latin typeface="Calibri" pitchFamily="34" charset="0"/>
                <a:cs typeface="Calibri" pitchFamily="34" charset="0"/>
              </a:rPr>
              <a:t>is important for program development and monitoring</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01635" y="268288"/>
            <a:ext cx="6165273"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North African mothers dies?</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3285836" y="1787237"/>
            <a:ext cx="5467017" cy="3625200"/>
          </a:xfrm>
          <a:prstGeom prst="rect">
            <a:avLst/>
          </a:prstGeom>
        </p:spPr>
      </p:pic>
    </p:spTree>
    <p:extLst>
      <p:ext uri="{BB962C8B-B14F-4D97-AF65-F5344CB8AC3E}">
        <p14:creationId xmlns:p14="http://schemas.microsoft.com/office/powerpoint/2010/main" val="19224530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60557" y="2042573"/>
            <a:ext cx="2540832" cy="232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58%</a:t>
            </a:r>
            <a:endParaRPr lang="en-US" sz="2400" dirty="0">
              <a:latin typeface="+mn-lt"/>
              <a:cs typeface="Calibri" pitchFamily="34" charset="0"/>
            </a:endParaRPr>
          </a:p>
          <a:p>
            <a:pPr>
              <a:defRPr/>
            </a:pPr>
            <a:r>
              <a:rPr lang="en-US" sz="2400" dirty="0">
                <a:solidFill>
                  <a:prstClr val="black"/>
                </a:solidFill>
                <a:latin typeface="+mn-lt"/>
                <a:cs typeface="Calibri" pitchFamily="34" charset="0"/>
              </a:rPr>
              <a:t>Pneumonia – </a:t>
            </a:r>
            <a:r>
              <a:rPr lang="en-US" sz="2400" dirty="0" smtClean="0">
                <a:solidFill>
                  <a:prstClr val="black"/>
                </a:solidFill>
                <a:latin typeface="+mn-lt"/>
                <a:cs typeface="Calibri" pitchFamily="34" charset="0"/>
              </a:rPr>
              <a:t>11% </a:t>
            </a:r>
            <a:r>
              <a:rPr lang="en-US" sz="2400" dirty="0" smtClean="0">
                <a:latin typeface="+mn-lt"/>
                <a:cs typeface="Calibri" pitchFamily="34" charset="0"/>
              </a:rPr>
              <a:t>Diarrhoea </a:t>
            </a:r>
            <a:r>
              <a:rPr lang="en-US" sz="2400" dirty="0">
                <a:latin typeface="+mn-lt"/>
                <a:cs typeface="Calibri" pitchFamily="34" charset="0"/>
              </a:rPr>
              <a:t>– </a:t>
            </a:r>
            <a:r>
              <a:rPr lang="en-US" sz="2400" dirty="0" smtClean="0">
                <a:latin typeface="+mn-lt"/>
                <a:cs typeface="Calibri" pitchFamily="34" charset="0"/>
              </a:rPr>
              <a:t>6%</a:t>
            </a:r>
          </a:p>
          <a:p>
            <a:pPr>
              <a:defRPr/>
            </a:pPr>
            <a:r>
              <a:rPr lang="en-US" sz="2400" dirty="0" smtClean="0">
                <a:latin typeface="+mn-lt"/>
                <a:cs typeface="Calibri" pitchFamily="34" charset="0"/>
              </a:rPr>
              <a:t>Injuries – 6%</a:t>
            </a: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690089" y="326015"/>
            <a:ext cx="6084455"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Moroccan children die?</a:t>
            </a:r>
            <a:endParaRPr lang="en-US" sz="32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3009869" y="1445400"/>
            <a:ext cx="5632850" cy="39672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353734" y="245470"/>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767865" y="1185719"/>
            <a:ext cx="7608269" cy="54036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stretch>
            <a:fillRect/>
          </a:stretch>
        </p:blipFill>
        <p:spPr>
          <a:xfrm>
            <a:off x="1188000" y="525528"/>
            <a:ext cx="6768000" cy="54144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255251" y="1252273"/>
            <a:ext cx="6633497" cy="5040000"/>
          </a:xfrm>
          <a:prstGeom prst="rect">
            <a:avLst/>
          </a:prstGeom>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23661" y="1317337"/>
            <a:ext cx="6496677" cy="50652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63639" y="1316182"/>
            <a:ext cx="6816722" cy="5040000"/>
          </a:xfrm>
          <a:prstGeom prst="rect">
            <a:avLst/>
          </a:prstGeom>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2012.</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1"/>
          <p:cNvPicPr>
            <a:picLocks noChangeAspect="1"/>
          </p:cNvPicPr>
          <p:nvPr/>
        </p:nvPicPr>
        <p:blipFill>
          <a:blip r:embed="rId3"/>
          <a:stretch>
            <a:fillRect/>
          </a:stretch>
        </p:blipFill>
        <p:spPr>
          <a:xfrm>
            <a:off x="939608" y="1177636"/>
            <a:ext cx="7264783" cy="54000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940608" y="1289627"/>
            <a:ext cx="7262784" cy="50436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021305" y="1243445"/>
            <a:ext cx="7101389" cy="5043600"/>
          </a:xfrm>
          <a:prstGeom prst="rect">
            <a:avLst/>
          </a:prstGeom>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2754" y="1000108"/>
            <a:ext cx="7581958" cy="5102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Morocco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5653" y="1223957"/>
            <a:ext cx="7548563" cy="5076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98497" y="1238828"/>
            <a:ext cx="6747005" cy="5050800"/>
          </a:xfrm>
          <a:prstGeom prst="rect">
            <a:avLst/>
          </a:prstGeom>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7635" y="1068747"/>
            <a:ext cx="6751404" cy="5312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92874" y="1108364"/>
            <a:ext cx="6389159" cy="54036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51007" y="1097982"/>
            <a:ext cx="6489611" cy="54252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351019"/>
            <a:ext cx="8229600" cy="487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YES</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 </a:t>
            </a:r>
            <a:r>
              <a:rPr lang="en-US" sz="2400" dirty="0" smtClean="0"/>
              <a:t>- Midwifery personnel authorized to administer core set of life saving interventions</a:t>
            </a:r>
            <a:r>
              <a:rPr lang="en-US" sz="2400" dirty="0"/>
              <a:t> </a:t>
            </a:r>
          </a:p>
          <a:p>
            <a:r>
              <a:rPr lang="en-US" sz="2400" b="1" dirty="0" smtClean="0">
                <a:solidFill>
                  <a:srgbClr val="800000"/>
                </a:solidFill>
              </a:rPr>
              <a:t>NO </a:t>
            </a:r>
            <a:r>
              <a:rPr lang="en-US" sz="2400" dirty="0" smtClean="0"/>
              <a:t>- International Code of Marketing of Breastmilk Substitutes</a:t>
            </a:r>
          </a:p>
          <a:p>
            <a:r>
              <a:rPr lang="en-US" sz="2400" b="1" dirty="0" smtClean="0">
                <a:solidFill>
                  <a:srgbClr val="800000"/>
                </a:solidFill>
              </a:rPr>
              <a:t>*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NO</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YES  </a:t>
            </a:r>
            <a:r>
              <a:rPr lang="en-US" sz="2400" dirty="0" smtClean="0"/>
              <a:t>- Rotavirus vaccine</a:t>
            </a:r>
          </a:p>
          <a:p>
            <a:r>
              <a:rPr lang="en-US" sz="2400" b="1" dirty="0" smtClean="0">
                <a:solidFill>
                  <a:srgbClr val="800000"/>
                </a:solidFill>
              </a:rPr>
              <a:t>YES </a:t>
            </a:r>
            <a:r>
              <a:rPr lang="en-US" sz="2400" dirty="0" smtClean="0"/>
              <a:t>- Pneumococcal vaccine</a:t>
            </a:r>
          </a:p>
          <a:p>
            <a:endParaRPr lang="en-US" sz="2000" dirty="0"/>
          </a:p>
        </p:txBody>
      </p:sp>
      <p:sp>
        <p:nvSpPr>
          <p:cNvPr id="2" name="TextBox 1"/>
          <p:cNvSpPr txBox="1"/>
          <p:nvPr/>
        </p:nvSpPr>
        <p:spPr>
          <a:xfrm>
            <a:off x="361950" y="6267450"/>
            <a:ext cx="6953250" cy="430887"/>
          </a:xfrm>
          <a:prstGeom prst="rect">
            <a:avLst/>
          </a:prstGeom>
          <a:noFill/>
        </p:spPr>
        <p:txBody>
          <a:bodyPr wrap="square" rtlCol="0">
            <a:spAutoFit/>
          </a:bodyPr>
          <a:lstStyle/>
          <a:p>
            <a:r>
              <a:rPr lang="en-US" sz="2200" dirty="0" smtClean="0">
                <a:latin typeface="+mn-lt"/>
              </a:rPr>
              <a:t>* Policy information not available</a:t>
            </a:r>
            <a:endParaRPr lang="en-US" sz="2200" dirty="0">
              <a:latin typeface="+mn-lt"/>
            </a:endParaRPr>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Yes </a:t>
            </a:r>
            <a:r>
              <a:rPr lang="en-US" sz="2200" dirty="0"/>
              <a:t>(</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15.1 </a:t>
            </a:r>
            <a:r>
              <a:rPr lang="en-US" sz="2200" dirty="0"/>
              <a:t>(</a:t>
            </a:r>
            <a:r>
              <a:rPr lang="en-US" sz="2200" dirty="0" smtClean="0"/>
              <a:t>2009)</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69%  </a:t>
            </a:r>
            <a:r>
              <a:rPr lang="en-US" sz="2200" dirty="0" smtClean="0"/>
              <a:t>(2000) </a:t>
            </a:r>
            <a:br>
              <a:rPr lang="en-US" sz="2200" dirty="0" smtClean="0"/>
            </a:b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$340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a:solidFill>
                  <a:srgbClr val="800000"/>
                </a:solidFill>
              </a:rPr>
              <a:t>6</a:t>
            </a:r>
            <a:r>
              <a:rPr lang="en-US" sz="2200" b="1" dirty="0" smtClean="0">
                <a:solidFill>
                  <a:srgbClr val="800000"/>
                </a:solidFill>
              </a:rPr>
              <a:t>%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59%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$4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a:t>
            </a:r>
            <a:r>
              <a:rPr lang="en-US" sz="2200" b="1" dirty="0">
                <a:solidFill>
                  <a:srgbClr val="800000"/>
                </a:solidFill>
              </a:rPr>
              <a:t>7</a:t>
            </a:r>
            <a:r>
              <a:rPr lang="en-US" sz="2200" b="1" dirty="0" smtClean="0">
                <a:solidFill>
                  <a:srgbClr val="800000"/>
                </a:solidFill>
              </a:rPr>
              <a:t> </a:t>
            </a:r>
            <a:r>
              <a:rPr lang="en-US" sz="2200" dirty="0" smtClean="0"/>
              <a:t>(2011)</a:t>
            </a:r>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837545" y="268288"/>
            <a:ext cx="412172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Who is left behind?</a:t>
            </a:r>
            <a:endParaRPr lang="en-US" sz="36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954385" y="1147156"/>
            <a:ext cx="4189615" cy="4862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smtClean="0">
                <a:latin typeface="+mn-lt"/>
                <a:cs typeface="Calibri" pitchFamily="34" charset="0"/>
              </a:rPr>
              <a:t>                 </a:t>
            </a:r>
            <a:r>
              <a:rPr lang="en-US" sz="2800" b="1" dirty="0" smtClean="0">
                <a:latin typeface="+mn-lt"/>
                <a:cs typeface="Calibri" pitchFamily="34" charset="0"/>
              </a:rPr>
              <a:t>Morocco</a:t>
            </a:r>
          </a:p>
          <a:p>
            <a:pPr>
              <a:spcBef>
                <a:spcPts val="600"/>
              </a:spcBef>
              <a:spcAft>
                <a:spcPts val="600"/>
              </a:spcAft>
              <a:defRPr/>
            </a:pPr>
            <a:r>
              <a:rPr lang="en-US" sz="2800" dirty="0" smtClean="0">
                <a:latin typeface="+mn-lt"/>
                <a:cs typeface="Calibri" pitchFamily="34" charset="0"/>
              </a:rPr>
              <a:t>The wide bars for many indicators show important </a:t>
            </a:r>
            <a:r>
              <a:rPr lang="en-US" sz="2800" b="1" dirty="0" smtClean="0">
                <a:solidFill>
                  <a:srgbClr val="990033"/>
                </a:solidFill>
                <a:latin typeface="+mn-lt"/>
                <a:cs typeface="Calibri" pitchFamily="34" charset="0"/>
              </a:rPr>
              <a:t>inequalities in coverage</a:t>
            </a:r>
            <a:r>
              <a:rPr lang="en-US" sz="2800" dirty="0" smtClean="0">
                <a:latin typeface="+mn-lt"/>
                <a:cs typeface="Calibri" pitchFamily="34" charset="0"/>
              </a:rPr>
              <a:t>.</a:t>
            </a:r>
          </a:p>
          <a:p>
            <a:pPr>
              <a:spcBef>
                <a:spcPts val="600"/>
              </a:spcBef>
              <a:spcAft>
                <a:spcPts val="600"/>
              </a:spcAft>
              <a:defRPr/>
            </a:pPr>
            <a:r>
              <a:rPr lang="en-US" sz="2800" dirty="0" smtClean="0">
                <a:latin typeface="+mn-lt"/>
                <a:cs typeface="Calibri" pitchFamily="34" charset="0"/>
              </a:rPr>
              <a:t>Inequality is greatest for antenatal care and skilled birth attendant.</a:t>
            </a:r>
          </a:p>
          <a:p>
            <a:pPr>
              <a:spcBef>
                <a:spcPts val="600"/>
              </a:spcBef>
              <a:spcAft>
                <a:spcPts val="600"/>
              </a:spcAft>
              <a:defRPr/>
            </a:pPr>
            <a:r>
              <a:rPr lang="en-US" sz="2800" dirty="0" smtClean="0">
                <a:latin typeface="+mn-lt"/>
                <a:cs typeface="Calibri" pitchFamily="34" charset="0"/>
              </a:rPr>
              <a:t>Family planning, DPT3, and  vitamin A, show much smaller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endParaRPr lang="en-US" sz="2800" b="1" dirty="0">
              <a:solidFill>
                <a:schemeClr val="accent2">
                  <a:lumMod val="75000"/>
                </a:schemeClr>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43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034" y="268288"/>
            <a:ext cx="4140000" cy="631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Morocco </a:t>
            </a:r>
            <a:endParaRPr lang="en-US" sz="4600" dirty="0"/>
          </a:p>
        </p:txBody>
      </p:sp>
    </p:spTree>
    <p:extLst>
      <p:ext uri="{BB962C8B-B14F-4D97-AF65-F5344CB8AC3E}">
        <p14:creationId xmlns:p14="http://schemas.microsoft.com/office/powerpoint/2010/main" val="531972232"/>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Morocco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871932" y="1552755"/>
            <a:ext cx="5398693" cy="4860000"/>
          </a:xfrm>
          <a:prstGeom prst="rect">
            <a:avLst/>
          </a:prstGeom>
          <a:noFill/>
          <a:ln w="9525">
            <a:noFill/>
            <a:miter lim="800000"/>
            <a:headEnd/>
            <a:tailEnd/>
          </a:ln>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880558" y="1621766"/>
            <a:ext cx="5432735" cy="4860000"/>
          </a:xfrm>
          <a:prstGeom prst="rect">
            <a:avLst/>
          </a:prstGeom>
          <a:noFill/>
          <a:ln w="9525">
            <a:noFill/>
            <a:miter lim="800000"/>
            <a:headEnd/>
            <a:tailEnd/>
          </a:ln>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242203" y="1181819"/>
            <a:ext cx="6657097"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1302588" y="1233576"/>
            <a:ext cx="6601884" cy="4860000"/>
          </a:xfrm>
          <a:prstGeom prst="rect">
            <a:avLst/>
          </a:prstGeom>
          <a:noFill/>
          <a:ln w="9525">
            <a:noFill/>
            <a:miter lim="800000"/>
            <a:headEnd/>
            <a:tailEnd/>
          </a:ln>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12174</TotalTime>
  <Words>2970</Words>
  <Application>Microsoft Macintosh PowerPoint</Application>
  <PresentationFormat>On-screen Show (4:3)</PresentationFormat>
  <Paragraphs>263</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Morocco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714</cp:revision>
  <cp:lastPrinted>2012-06-12T19:26:24Z</cp:lastPrinted>
  <dcterms:created xsi:type="dcterms:W3CDTF">2008-01-10T17:37:13Z</dcterms:created>
  <dcterms:modified xsi:type="dcterms:W3CDTF">2014-12-05T10:56:06Z</dcterms:modified>
</cp:coreProperties>
</file>