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41" r:id="rId2"/>
    <p:sldId id="542" r:id="rId3"/>
    <p:sldId id="519" r:id="rId4"/>
    <p:sldId id="431" r:id="rId5"/>
    <p:sldId id="435" r:id="rId6"/>
    <p:sldId id="496" r:id="rId7"/>
    <p:sldId id="464" r:id="rId8"/>
    <p:sldId id="521" r:id="rId9"/>
    <p:sldId id="513" r:id="rId10"/>
    <p:sldId id="523" r:id="rId11"/>
    <p:sldId id="517" r:id="rId12"/>
    <p:sldId id="543" r:id="rId13"/>
    <p:sldId id="522" r:id="rId14"/>
    <p:sldId id="390" r:id="rId15"/>
    <p:sldId id="412" r:id="rId16"/>
    <p:sldId id="518" r:id="rId17"/>
    <p:sldId id="500" r:id="rId18"/>
    <p:sldId id="413" r:id="rId19"/>
    <p:sldId id="544"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 id="540" r:id="rId40"/>
    <p:sldId id="539" r:id="rId41"/>
    <p:sldId id="536" r:id="rId42"/>
    <p:sldId id="537" r:id="rId43"/>
    <p:sldId id="538"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800000"/>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4" autoAdjust="0"/>
    <p:restoredTop sz="93802" autoAdjust="0"/>
  </p:normalViewPr>
  <p:slideViewPr>
    <p:cSldViewPr snapToGrid="0">
      <p:cViewPr>
        <p:scale>
          <a:sx n="110" d="100"/>
          <a:sy n="110" d="100"/>
        </p:scale>
        <p:origin x="-528" y="1216"/>
      </p:cViewPr>
      <p:guideLst>
        <p:guide orient="horz" pos="1542"/>
        <p:guide pos="2910"/>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195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05/12/2014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05/12/2014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Peru,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dirty="0" smtClean="0"/>
              <a:t>for Peru</a:t>
            </a:r>
            <a:r>
              <a:rPr lang="en-US" i="0" baseline="0" dirty="0" smtClean="0"/>
              <a:t> </a:t>
            </a:r>
            <a:r>
              <a:rPr lang="en-US" i="0" dirty="0" smtClean="0"/>
              <a:t>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latin typeface="Calibri" pitchFamily="34" charset="0"/>
                <a:cs typeface="Calibri" pitchFamily="34" charset="0"/>
              </a:rPr>
              <a:pPr eaLnBrk="1" hangingPunct="1"/>
              <a:t>15</a:t>
            </a:fld>
            <a:endParaRPr lang="en-US" dirty="0" smtClean="0">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endParaRPr lang="en-US" i="0" baseline="0" dirty="0" smtClean="0"/>
          </a:p>
          <a:p>
            <a:r>
              <a:rPr lang="en-US" i="1" baseline="0" dirty="0" smtClean="0"/>
              <a:t>(You might choose to add 4 additional slides on Equity which have been provided at the end of this presentation and noted as optional.)  </a:t>
            </a:r>
            <a:endParaRPr lang="en-US" i="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Peru’s official mortality statistics.)</a:t>
            </a:r>
          </a:p>
          <a:p>
            <a:r>
              <a:rPr lang="en-US" dirty="0" smtClean="0"/>
              <a:t>Other</a:t>
            </a:r>
            <a:r>
              <a:rPr lang="en-US" baseline="0" dirty="0" smtClean="0"/>
              <a:t> data sources are listed here and include </a:t>
            </a:r>
            <a:r>
              <a:rPr lang="en-US" dirty="0" smtClean="0"/>
              <a:t>country reports.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 Peru has made impressive progress in reducing the </a:t>
            </a:r>
            <a:r>
              <a:rPr lang="en-US" i="1" dirty="0" smtClean="0"/>
              <a:t>Under-five child mortality rate </a:t>
            </a:r>
            <a:r>
              <a:rPr lang="en-US" dirty="0" smtClean="0"/>
              <a:t>and </a:t>
            </a:r>
            <a:r>
              <a:rPr lang="en-US" i="1" dirty="0" smtClean="0"/>
              <a:t>Maternal mortality ratio.</a:t>
            </a:r>
            <a:r>
              <a:rPr lang="en-US" i="1" baseline="0" dirty="0" smtClean="0"/>
              <a:t>  </a:t>
            </a:r>
            <a:r>
              <a:rPr lang="en-US" dirty="0" smtClean="0"/>
              <a:t>Newer UN</a:t>
            </a:r>
            <a:r>
              <a:rPr lang="en-US" baseline="0" dirty="0" smtClean="0"/>
              <a:t> estimates show an Under-five mortality rate of 17 for 2013.</a:t>
            </a:r>
            <a:endParaRPr lang="en-US" dirty="0" smtClean="0"/>
          </a:p>
          <a:p>
            <a:endParaRPr lang="en-US" baseline="0" dirty="0" smtClean="0"/>
          </a:p>
          <a:p>
            <a:r>
              <a:rPr lang="en-US" i="1" baseline="0" dirty="0" smtClean="0"/>
              <a:t>(Note: Updated 2013 child mortality data from “</a:t>
            </a:r>
            <a:r>
              <a:rPr lang="en-ZA" sz="1200" b="0" i="1" kern="1200" dirty="0" smtClean="0">
                <a:solidFill>
                  <a:schemeClr val="tx1"/>
                </a:solidFill>
                <a:effectLst/>
                <a:latin typeface="+mn-lt"/>
                <a:ea typeface="+mn-ea"/>
                <a:cs typeface="+mn-cs"/>
              </a:rPr>
              <a:t>The UN Inter-agency Group for Child Mortality Estimation</a:t>
            </a:r>
            <a:r>
              <a:rPr lang="en-ZA" sz="1200" b="0" i="1" kern="1200" smtClean="0">
                <a:solidFill>
                  <a:schemeClr val="tx1"/>
                </a:solidFill>
                <a:effectLst/>
                <a:latin typeface="+mn-lt"/>
                <a:ea typeface="+mn-ea"/>
                <a:cs typeface="+mn-cs"/>
              </a:rPr>
              <a:t>, 2014”</a:t>
            </a:r>
            <a:r>
              <a:rPr lang="en-ZA" sz="1200" b="0" i="1" kern="1200" dirty="0" smtClean="0">
                <a:solidFill>
                  <a:schemeClr val="tx1"/>
                </a:solidFill>
                <a:effectLst/>
                <a:latin typeface="+mn-lt"/>
                <a:ea typeface="+mn-ea"/>
                <a:cs typeface="+mn-cs"/>
              </a:rPr>
              <a:t>)</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the </a:t>
            </a:r>
            <a:r>
              <a:rPr lang="en-US" i="0" dirty="0" smtClean="0"/>
              <a:t>Latin American and Caribbean (LAC) region, including Peru,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868" indent="-285718" eaLnBrk="0" hangingPunct="0">
              <a:defRPr>
                <a:solidFill>
                  <a:schemeClr val="tx1"/>
                </a:solidFill>
                <a:latin typeface="Arial" charset="0"/>
                <a:cs typeface="Arial" charset="0"/>
              </a:defRPr>
            </a:lvl2pPr>
            <a:lvl3pPr marL="1142874" indent="-228574" eaLnBrk="0" hangingPunct="0">
              <a:defRPr>
                <a:solidFill>
                  <a:schemeClr val="tx1"/>
                </a:solidFill>
                <a:latin typeface="Arial" charset="0"/>
                <a:cs typeface="Arial" charset="0"/>
              </a:defRPr>
            </a:lvl3pPr>
            <a:lvl4pPr marL="1600023" indent="-228574" eaLnBrk="0" hangingPunct="0">
              <a:defRPr>
                <a:solidFill>
                  <a:schemeClr val="tx1"/>
                </a:solidFill>
                <a:latin typeface="Arial" charset="0"/>
                <a:cs typeface="Arial" charset="0"/>
              </a:defRPr>
            </a:lvl4pPr>
            <a:lvl5pPr marL="2057174" indent="-228574" eaLnBrk="0" hangingPunct="0">
              <a:defRPr>
                <a:solidFill>
                  <a:schemeClr val="tx1"/>
                </a:solidFill>
                <a:latin typeface="Arial" charset="0"/>
                <a:cs typeface="Arial" charset="0"/>
              </a:defRPr>
            </a:lvl5pPr>
            <a:lvl6pPr marL="2514322" indent="-228574" eaLnBrk="0" fontAlgn="base" hangingPunct="0">
              <a:spcBef>
                <a:spcPct val="0"/>
              </a:spcBef>
              <a:spcAft>
                <a:spcPct val="0"/>
              </a:spcAft>
              <a:defRPr>
                <a:solidFill>
                  <a:schemeClr val="tx1"/>
                </a:solidFill>
                <a:latin typeface="Arial" charset="0"/>
                <a:cs typeface="Arial" charset="0"/>
              </a:defRPr>
            </a:lvl6pPr>
            <a:lvl7pPr marL="2971470" indent="-228574" eaLnBrk="0" fontAlgn="base" hangingPunct="0">
              <a:spcBef>
                <a:spcPct val="0"/>
              </a:spcBef>
              <a:spcAft>
                <a:spcPct val="0"/>
              </a:spcAft>
              <a:defRPr>
                <a:solidFill>
                  <a:schemeClr val="tx1"/>
                </a:solidFill>
                <a:latin typeface="Arial" charset="0"/>
                <a:cs typeface="Arial" charset="0"/>
              </a:defRPr>
            </a:lvl7pPr>
            <a:lvl8pPr marL="3428621" indent="-228574" eaLnBrk="0" fontAlgn="base" hangingPunct="0">
              <a:spcBef>
                <a:spcPct val="0"/>
              </a:spcBef>
              <a:spcAft>
                <a:spcPct val="0"/>
              </a:spcAft>
              <a:defRPr>
                <a:solidFill>
                  <a:schemeClr val="tx1"/>
                </a:solidFill>
                <a:latin typeface="Arial" charset="0"/>
                <a:cs typeface="Arial" charset="0"/>
              </a:defRPr>
            </a:lvl8pPr>
            <a:lvl9pPr marL="3885770" indent="-228574"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solidFill>
                  <a:prstClr val="black"/>
                </a:solidFill>
                <a:latin typeface="Calibri" pitchFamily="34" charset="0"/>
                <a:cs typeface="Calibri" pitchFamily="34" charset="0"/>
              </a:rPr>
              <a:pPr eaLnBrk="1" hangingPunct="1"/>
              <a:t>19</a:t>
            </a:fld>
            <a:endParaRPr lang="en-US" dirty="0" smtClean="0">
              <a:solidFill>
                <a:prstClr val="black"/>
              </a:solidFill>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Peru, some 49% of child deaths occur in the neonatal period.  Most of these can be prevented.  Post-neonatal deaths can, also,</a:t>
            </a:r>
            <a:r>
              <a:rPr lang="en-US" baseline="0" dirty="0" smtClean="0"/>
              <a:t> mostly be prevented and come mainly from </a:t>
            </a:r>
            <a:r>
              <a:rPr lang="en-US" baseline="0" dirty="0" smtClean="0"/>
              <a:t>Pneumonia</a:t>
            </a:r>
            <a:r>
              <a:rPr lang="en-US" baseline="0" dirty="0" smtClean="0"/>
              <a:t>, </a:t>
            </a:r>
            <a:r>
              <a:rPr lang="en-US" baseline="0" dirty="0" smtClean="0"/>
              <a:t>Injuries and </a:t>
            </a:r>
            <a:r>
              <a:rPr lang="en-US" baseline="0" dirty="0" smtClean="0"/>
              <a:t>Diarrhoea. </a:t>
            </a:r>
            <a:r>
              <a:rPr lang="en-US" dirty="0" smtClean="0"/>
              <a:t>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r>
              <a:rPr lang="en-US" i="0" baseline="0" dirty="0" smtClean="0"/>
              <a:t> </a:t>
            </a:r>
          </a:p>
          <a:p>
            <a:r>
              <a:rPr lang="en-US" baseline="0" dirty="0" smtClean="0"/>
              <a:t>(</a:t>
            </a:r>
            <a:r>
              <a:rPr lang="en-US" i="1" baseline="0" dirty="0" smtClean="0"/>
              <a:t>Please note that updated infant and neonatal mortality rates as of </a:t>
            </a:r>
            <a:r>
              <a:rPr lang="en-US" i="1" baseline="0" dirty="0" smtClean="0"/>
              <a:t>2013 </a:t>
            </a:r>
            <a:r>
              <a:rPr lang="en-US" i="1" baseline="0" dirty="0" smtClean="0"/>
              <a:t>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Though not the case for Peru, coverage often </a:t>
            </a:r>
            <a:r>
              <a:rPr lang="en-US" dirty="0" smtClean="0"/>
              <a:t>varies along the continuum of care.  It’s useful to consider what delivery strategies are used to deliver these interventions and how</a:t>
            </a:r>
            <a:r>
              <a:rPr lang="en-US" baseline="0" dirty="0" smtClean="0"/>
              <a:t> to overcome </a:t>
            </a:r>
            <a:r>
              <a:rPr lang="en-US" i="0" baseline="0" dirty="0" smtClean="0"/>
              <a:t>barriers to delivery or to utilization of key services.  </a:t>
            </a: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has increased, but it’s important to consider </a:t>
            </a:r>
            <a:r>
              <a:rPr lang="en-US" b="1" i="0" baseline="0" dirty="0" smtClean="0"/>
              <a:t>who</a:t>
            </a:r>
            <a:r>
              <a:rPr lang="en-US" i="0" baseline="0" dirty="0" smtClean="0"/>
              <a:t> still lacks access and </a:t>
            </a:r>
            <a:r>
              <a:rPr lang="en-US" b="1" i="0" baseline="0" dirty="0" smtClean="0"/>
              <a:t>if</a:t>
            </a:r>
            <a:r>
              <a:rPr lang="en-US" i="0" baseline="0" dirty="0" smtClean="0"/>
              <a:t> </a:t>
            </a:r>
            <a:r>
              <a:rPr lang="en-US" b="0" i="0" baseline="0" dirty="0" smtClean="0"/>
              <a:t>quality of care issues </a:t>
            </a:r>
            <a:r>
              <a:rPr lang="en-US" i="0" baseline="0" dirty="0" smtClean="0"/>
              <a:t>also 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is estimated to be high.</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Peru, 96</a:t>
            </a:r>
            <a:r>
              <a:rPr lang="en-US" baseline="0" dirty="0" smtClean="0"/>
              <a:t>% </a:t>
            </a:r>
            <a:r>
              <a:rPr lang="en-US" sz="1200" kern="1200" dirty="0" smtClean="0">
                <a:solidFill>
                  <a:schemeClr val="tx1"/>
                </a:solidFill>
                <a:latin typeface="+mn-lt"/>
                <a:ea typeface="+mn-ea"/>
                <a:cs typeface="+mn-cs"/>
              </a:rPr>
              <a:t>of women are attending </a:t>
            </a:r>
            <a:r>
              <a:rPr lang="en-US" sz="1200" i="1" kern="1200" dirty="0" smtClean="0">
                <a:solidFill>
                  <a:schemeClr val="tx1"/>
                </a:solidFill>
                <a:latin typeface="+mn-lt"/>
                <a:ea typeface="+mn-ea"/>
                <a:cs typeface="+mn-cs"/>
              </a:rPr>
              <a:t>Antenatal care</a:t>
            </a:r>
            <a:r>
              <a:rPr lang="en-US" sz="1200" kern="1200" dirty="0" smtClean="0">
                <a:solidFill>
                  <a:schemeClr val="tx1"/>
                </a:solidFill>
                <a:latin typeface="+mn-lt"/>
                <a:ea typeface="+mn-ea"/>
                <a:cs typeface="+mn-cs"/>
              </a:rPr>
              <a:t> with a skilled provider at least once during pregnancy. </a:t>
            </a:r>
            <a:r>
              <a:rPr lang="en-US" sz="1200" kern="1200" dirty="0" smtClean="0">
                <a:solidFill>
                  <a:schemeClr val="tx1"/>
                </a:solidFill>
                <a:latin typeface="+mn-lt"/>
                <a:ea typeface="+mn-ea"/>
                <a:cs typeface="+mn-cs"/>
              </a:rPr>
              <a:t>94%</a:t>
            </a:r>
            <a:r>
              <a:rPr lang="en-US" sz="1200" kern="1200" baseline="0" dirty="0" smtClean="0">
                <a:solidFill>
                  <a:schemeClr val="tx1"/>
                </a:solidFill>
                <a:latin typeface="+mn-lt"/>
                <a:ea typeface="+mn-ea"/>
                <a:cs typeface="+mn-cs"/>
              </a:rPr>
              <a:t> of </a:t>
            </a:r>
            <a:r>
              <a:rPr lang="en-US" baseline="0" dirty="0" smtClean="0"/>
              <a:t>women </a:t>
            </a:r>
            <a:r>
              <a:rPr lang="en-US" baseline="0" dirty="0" smtClean="0"/>
              <a:t>are also attending the necessary 4 visits, as shown on the next slide.  Quality of care for antenatal care also needs to be considered.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data is missing for a </a:t>
            </a:r>
            <a:r>
              <a:rPr lang="en-US" dirty="0" smtClean="0"/>
              <a:t>Postnatal</a:t>
            </a:r>
            <a:r>
              <a:rPr lang="en-US" baseline="0" dirty="0" smtClean="0"/>
              <a:t> visit for baby.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Peru’s </a:t>
            </a:r>
            <a:r>
              <a:rPr lang="en-US" i="1" dirty="0" smtClean="0"/>
              <a:t>Immunization</a:t>
            </a:r>
            <a:r>
              <a:rPr lang="en-US" dirty="0" smtClean="0"/>
              <a:t> coverage is</a:t>
            </a:r>
            <a:r>
              <a:rPr lang="en-US" baseline="0" dirty="0" smtClean="0"/>
              <a:t> high.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t>
            </a:r>
            <a:r>
              <a:rPr lang="en-US" dirty="0" smtClean="0"/>
              <a:t>2012, </a:t>
            </a:r>
            <a:r>
              <a:rPr lang="en-US" dirty="0" smtClean="0"/>
              <a:t>some </a:t>
            </a:r>
            <a:r>
              <a:rPr lang="en-US" dirty="0" smtClean="0"/>
              <a:t>59%</a:t>
            </a:r>
            <a:r>
              <a:rPr lang="en-US" baseline="0" dirty="0" smtClean="0"/>
              <a:t> </a:t>
            </a:r>
            <a:r>
              <a:rPr lang="en-US" sz="1200" kern="1200" dirty="0" smtClean="0">
                <a:solidFill>
                  <a:schemeClr val="tx1"/>
                </a:solidFill>
                <a:latin typeface="+mn-lt"/>
                <a:ea typeface="+mn-ea"/>
                <a:cs typeface="+mn-cs"/>
              </a:rPr>
              <a:t>of children with suspected pneumonia were taken to an appropriate health provider for treatment.   </a:t>
            </a:r>
            <a:r>
              <a:rPr lang="en-US" sz="1200" kern="1200" dirty="0" smtClean="0">
                <a:solidFill>
                  <a:schemeClr val="tx1"/>
                </a:solidFill>
                <a:latin typeface="+mn-lt"/>
                <a:ea typeface="+mn-ea"/>
                <a:cs typeface="+mn-cs"/>
              </a:rPr>
              <a:t>48% </a:t>
            </a:r>
            <a:r>
              <a:rPr lang="en-US" sz="1200" kern="1200" dirty="0" smtClean="0">
                <a:solidFill>
                  <a:schemeClr val="tx1"/>
                </a:solidFill>
                <a:latin typeface="+mn-lt"/>
                <a:ea typeface="+mn-ea"/>
                <a:cs typeface="+mn-cs"/>
              </a:rPr>
              <a:t>of children with suspected pneumonia received antibiotics.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64% of children with diarrhoea received increased fluids and continued feeding. </a:t>
            </a:r>
            <a:r>
              <a:rPr lang="en-US" sz="1200" kern="1200" baseline="0" dirty="0" smtClean="0">
                <a:solidFill>
                  <a:schemeClr val="tx1"/>
                </a:solidFill>
                <a:latin typeface="+mn-lt"/>
                <a:ea typeface="+mn-ea"/>
                <a:cs typeface="+mn-cs"/>
              </a:rPr>
              <a:t> </a:t>
            </a:r>
            <a:r>
              <a:rPr lang="en-US" dirty="0" smtClean="0"/>
              <a:t>31% </a:t>
            </a:r>
            <a:r>
              <a:rPr lang="en-US" dirty="0" smtClean="0"/>
              <a:t>of children with diarrhoea are being treated with ORS.</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Peru might </a:t>
            </a:r>
            <a:r>
              <a:rPr lang="en-US" i="0" dirty="0" smtClean="0"/>
              <a:t>know about the </a:t>
            </a:r>
            <a:r>
              <a:rPr lang="en-US" i="1" dirty="0" smtClean="0"/>
              <a:t>Countdown to 2015 for Maternal,</a:t>
            </a:r>
            <a:r>
              <a:rPr lang="en-US" i="1" baseline="0" dirty="0" smtClean="0"/>
              <a:t> Newborn and Child Health</a:t>
            </a:r>
            <a:r>
              <a:rPr lang="en-US" i="1" dirty="0" smtClean="0"/>
              <a:t>.</a:t>
            </a:r>
            <a:r>
              <a:rPr lang="en-US" i="0" dirty="0" smtClean="0"/>
              <a:t>  The Countdown has been producing individual country profiles since 2005.  This slide show is intended to stimulate discussion about country progress in Peru</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latin typeface="+mn-lt"/>
                <a:ea typeface="+mn-ea"/>
                <a:cs typeface="+mn-cs"/>
              </a:rPr>
              <a:t>(The presenter might use this slide to discuss sub-national issues of malaria and use of treated bednets.  Or this slide can be omitted. )</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rates continue</a:t>
            </a:r>
            <a:r>
              <a:rPr lang="en-US" baseline="0" dirty="0" smtClean="0"/>
              <a:t> to decline.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breastfeeding</a:t>
            </a:r>
            <a:r>
              <a:rPr lang="en-US" dirty="0" smtClean="0"/>
              <a:t> rates </a:t>
            </a:r>
            <a:r>
              <a:rPr lang="en-US" baseline="0" dirty="0" smtClean="0"/>
              <a:t>improved from 28% in 1986, to </a:t>
            </a:r>
            <a:r>
              <a:rPr lang="en-US" baseline="0" dirty="0" smtClean="0"/>
              <a:t>71% </a:t>
            </a:r>
            <a:r>
              <a:rPr lang="en-US" baseline="0" dirty="0" smtClean="0"/>
              <a:t>in </a:t>
            </a:r>
            <a:r>
              <a:rPr lang="en-US" baseline="0" dirty="0" smtClean="0"/>
              <a:t>2011</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a:t>
            </a:r>
            <a:r>
              <a:rPr lang="en-US" baseline="0" dirty="0" smtClean="0"/>
              <a:t> to </a:t>
            </a:r>
            <a:r>
              <a:rPr lang="en-US" i="1" baseline="0" dirty="0" smtClean="0"/>
              <a:t>Improved drinking water </a:t>
            </a:r>
            <a:r>
              <a:rPr lang="en-US" i="0" baseline="0" dirty="0" smtClean="0"/>
              <a:t> is increasing</a:t>
            </a:r>
            <a:r>
              <a:rPr lang="en-US" baseline="0" dirty="0" smtClean="0"/>
              <a:t>, especially in rural areas.  However, around </a:t>
            </a:r>
            <a:r>
              <a:rPr lang="en-US" baseline="0" dirty="0" smtClean="0"/>
              <a:t>28% </a:t>
            </a:r>
            <a:r>
              <a:rPr lang="en-US" baseline="0" dirty="0" smtClean="0"/>
              <a:t>of the rural population and 9% of the urban population are still without improved drinking water.</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Use of </a:t>
            </a:r>
            <a:r>
              <a:rPr lang="en-US" sz="1200" i="1" kern="1200" dirty="0" smtClean="0">
                <a:solidFill>
                  <a:schemeClr val="tx1"/>
                </a:solidFill>
                <a:latin typeface="+mn-lt"/>
                <a:ea typeface="+mn-ea"/>
                <a:cs typeface="+mn-cs"/>
              </a:rPr>
              <a:t>Improved sanitation  </a:t>
            </a:r>
            <a:r>
              <a:rPr lang="en-US" sz="1200" kern="1200" dirty="0" smtClean="0">
                <a:solidFill>
                  <a:schemeClr val="tx1"/>
                </a:solidFill>
                <a:latin typeface="+mn-lt"/>
                <a:ea typeface="+mn-ea"/>
                <a:cs typeface="+mn-cs"/>
              </a:rPr>
              <a:t>has also increased, however, </a:t>
            </a:r>
            <a:r>
              <a:rPr lang="en-US" sz="1200" kern="1200" dirty="0" smtClean="0">
                <a:solidFill>
                  <a:schemeClr val="tx1"/>
                </a:solidFill>
                <a:latin typeface="+mn-lt"/>
                <a:ea typeface="+mn-ea"/>
                <a:cs typeface="+mn-cs"/>
              </a:rPr>
              <a:t>23% </a:t>
            </a:r>
            <a:r>
              <a:rPr lang="en-US" sz="1200" kern="1200" dirty="0" smtClean="0">
                <a:solidFill>
                  <a:schemeClr val="tx1"/>
                </a:solidFill>
                <a:latin typeface="+mn-lt"/>
                <a:ea typeface="+mn-ea"/>
                <a:cs typeface="+mn-cs"/>
              </a:rPr>
              <a:t>of the rural population still practice open defecation.  </a:t>
            </a:r>
            <a:r>
              <a:rPr lang="en-US" sz="1200" kern="1200" smtClean="0">
                <a:solidFill>
                  <a:schemeClr val="tx1"/>
                </a:solidFill>
                <a:latin typeface="+mn-lt"/>
                <a:ea typeface="+mn-ea"/>
                <a:cs typeface="+mn-cs"/>
              </a:rPr>
              <a:t>Another </a:t>
            </a:r>
            <a:r>
              <a:rPr lang="en-US" sz="1200" kern="1200" smtClean="0">
                <a:solidFill>
                  <a:schemeClr val="tx1"/>
                </a:solidFill>
                <a:latin typeface="+mn-lt"/>
                <a:ea typeface="+mn-ea"/>
                <a:cs typeface="+mn-cs"/>
              </a:rPr>
              <a:t>28% </a:t>
            </a:r>
            <a:r>
              <a:rPr lang="en-US" sz="1200" kern="1200" dirty="0" smtClean="0">
                <a:solidFill>
                  <a:schemeClr val="tx1"/>
                </a:solidFill>
                <a:latin typeface="+mn-lt"/>
                <a:ea typeface="+mn-ea"/>
                <a:cs typeface="+mn-cs"/>
              </a:rPr>
              <a:t>of that population use unimproved facilities.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Peru has fully or partially adopted all of the policies being tracked by Countdown.  It’s useful to understand why some policies haven’t been fully adopted and to know the current implementation status of each policy.   </a:t>
            </a:r>
          </a:p>
          <a:p>
            <a:r>
              <a:rPr lang="en-US" baseline="0" dirty="0" smtClean="0"/>
              <a:t>          </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slide shows coverage levels for the poorest and richest households for a range of interventions along the continuum of care.  The poorest 20% is represented by the red dot.  The wealthiest 20% is represented by the</a:t>
            </a:r>
            <a:r>
              <a:rPr lang="en-US" baseline="0" dirty="0" smtClean="0"/>
              <a:t> orange dot.  The longer the line between the two groups, the greater the inequality.  </a:t>
            </a:r>
            <a:r>
              <a:rPr lang="en-US" dirty="0" smtClean="0"/>
              <a:t> Inequality is greatest for </a:t>
            </a:r>
            <a:r>
              <a:rPr lang="en-US" i="1" baseline="0" dirty="0" smtClean="0"/>
              <a:t>Skilled birth attendant</a:t>
            </a:r>
            <a:r>
              <a:rPr lang="en-US" baseline="0" dirty="0" smtClean="0"/>
              <a:t>, followed by </a:t>
            </a:r>
            <a:r>
              <a:rPr lang="en-US" sz="1200" i="1" kern="1200" dirty="0" smtClean="0">
                <a:solidFill>
                  <a:srgbClr val="FF0000"/>
                </a:solidFill>
                <a:latin typeface="+mn-lt"/>
                <a:ea typeface="+mn-ea"/>
                <a:cs typeface="+mn-cs"/>
              </a:rPr>
              <a:t>ORT &amp; continued feeding</a:t>
            </a:r>
            <a:r>
              <a:rPr lang="en-US" sz="1200" i="0" kern="1200" dirty="0" smtClean="0">
                <a:solidFill>
                  <a:srgbClr val="FF0000"/>
                </a:solidFill>
                <a:latin typeface="+mn-lt"/>
                <a:ea typeface="+mn-ea"/>
                <a:cs typeface="+mn-cs"/>
              </a:rPr>
              <a:t>,</a:t>
            </a:r>
            <a:r>
              <a:rPr lang="en-US" sz="1200" i="0" kern="1200" baseline="0" dirty="0" smtClean="0">
                <a:solidFill>
                  <a:srgbClr val="FF0000"/>
                </a:solidFill>
                <a:latin typeface="+mn-lt"/>
                <a:ea typeface="+mn-ea"/>
                <a:cs typeface="+mn-cs"/>
              </a:rPr>
              <a:t> and </a:t>
            </a:r>
            <a:r>
              <a:rPr lang="en-US" i="1" dirty="0" smtClean="0"/>
              <a:t>Antenatal care</a:t>
            </a:r>
            <a:r>
              <a:rPr lang="en-US" i="0" dirty="0" smtClean="0"/>
              <a:t>.</a:t>
            </a:r>
            <a:r>
              <a:rPr lang="en-US" i="0" baseline="0" dirty="0" smtClean="0"/>
              <a:t>  </a:t>
            </a:r>
            <a:r>
              <a:rPr lang="en-US" baseline="0" dirty="0" smtClean="0"/>
              <a:t>Other</a:t>
            </a:r>
            <a:r>
              <a:rPr lang="en-US" sz="1200" kern="1200" dirty="0" smtClean="0">
                <a:solidFill>
                  <a:srgbClr val="FF0000"/>
                </a:solidFill>
                <a:latin typeface="+mn-lt"/>
                <a:ea typeface="+mn-ea"/>
                <a:cs typeface="+mn-cs"/>
              </a:rPr>
              <a:t> interventions (</a:t>
            </a:r>
            <a:r>
              <a:rPr lang="en-US" sz="1200" i="1" kern="1200" dirty="0" smtClean="0">
                <a:solidFill>
                  <a:srgbClr val="FF0000"/>
                </a:solidFill>
                <a:latin typeface="+mn-lt"/>
                <a:ea typeface="+mn-ea"/>
                <a:cs typeface="+mn-cs"/>
              </a:rPr>
              <a:t>Careseeking for pneumonia, </a:t>
            </a:r>
            <a:r>
              <a:rPr lang="en-US" sz="1200" i="1" kern="1200" baseline="0" dirty="0" smtClean="0">
                <a:solidFill>
                  <a:srgbClr val="FF0000"/>
                </a:solidFill>
                <a:latin typeface="+mn-lt"/>
                <a:ea typeface="+mn-ea"/>
                <a:cs typeface="+mn-cs"/>
              </a:rPr>
              <a:t>Demand for </a:t>
            </a:r>
            <a:r>
              <a:rPr lang="en-US" sz="1200" i="1" kern="1200" dirty="0" smtClean="0">
                <a:solidFill>
                  <a:srgbClr val="FF0000"/>
                </a:solidFill>
                <a:latin typeface="+mn-lt"/>
                <a:ea typeface="+mn-ea"/>
                <a:cs typeface="+mn-cs"/>
              </a:rPr>
              <a:t>family planning satisfied</a:t>
            </a:r>
            <a:r>
              <a:rPr lang="en-US" sz="1200" i="1" kern="1200" smtClean="0">
                <a:solidFill>
                  <a:srgbClr val="FF0000"/>
                </a:solidFill>
                <a:latin typeface="+mn-lt"/>
                <a:ea typeface="+mn-ea"/>
                <a:cs typeface="+mn-cs"/>
              </a:rPr>
              <a:t>, Immunization</a:t>
            </a:r>
            <a:r>
              <a:rPr lang="en-US" sz="1200" i="0" kern="1200" baseline="0" smtClean="0">
                <a:solidFill>
                  <a:srgbClr val="FF0000"/>
                </a:solidFill>
                <a:latin typeface="+mn-lt"/>
                <a:ea typeface="+mn-ea"/>
                <a:cs typeface="+mn-cs"/>
              </a:rPr>
              <a:t>) </a:t>
            </a:r>
            <a:r>
              <a:rPr lang="en-US" sz="1200" kern="1200" dirty="0" smtClean="0">
                <a:solidFill>
                  <a:srgbClr val="FF0000"/>
                </a:solidFill>
                <a:latin typeface="+mn-lt"/>
                <a:ea typeface="+mn-ea"/>
                <a:cs typeface="+mn-cs"/>
              </a:rPr>
              <a:t>show much smaller gaps in coverage.  Though also having a much smaller gap</a:t>
            </a:r>
            <a:r>
              <a:rPr lang="en-US" sz="1200" kern="1200" baseline="0" dirty="0" smtClean="0">
                <a:solidFill>
                  <a:srgbClr val="FF0000"/>
                </a:solidFill>
                <a:latin typeface="+mn-lt"/>
                <a:ea typeface="+mn-ea"/>
                <a:cs typeface="+mn-cs"/>
              </a:rPr>
              <a:t> </a:t>
            </a:r>
            <a:r>
              <a:rPr lang="en-US" sz="1200" kern="1200" dirty="0" smtClean="0">
                <a:solidFill>
                  <a:srgbClr val="FF0000"/>
                </a:solidFill>
                <a:latin typeface="+mn-lt"/>
                <a:ea typeface="+mn-ea"/>
                <a:cs typeface="+mn-cs"/>
              </a:rPr>
              <a:t>in coverage, </a:t>
            </a:r>
            <a:r>
              <a:rPr lang="en-US" sz="1200" i="1" kern="1200" dirty="0" smtClean="0">
                <a:solidFill>
                  <a:srgbClr val="FF0000"/>
                </a:solidFill>
                <a:latin typeface="+mn-lt"/>
                <a:ea typeface="+mn-ea"/>
                <a:cs typeface="+mn-cs"/>
              </a:rPr>
              <a:t>Vitamin A</a:t>
            </a:r>
            <a:r>
              <a:rPr lang="en-US" sz="1200" i="1" kern="1200" baseline="0" dirty="0" smtClean="0">
                <a:solidFill>
                  <a:srgbClr val="FF0000"/>
                </a:solidFill>
                <a:latin typeface="+mn-lt"/>
                <a:ea typeface="+mn-ea"/>
                <a:cs typeface="+mn-cs"/>
              </a:rPr>
              <a:t> </a:t>
            </a:r>
            <a:r>
              <a:rPr lang="en-US" sz="1200" kern="1200" baseline="0" dirty="0" smtClean="0">
                <a:solidFill>
                  <a:srgbClr val="FF0000"/>
                </a:solidFill>
                <a:latin typeface="+mn-lt"/>
                <a:ea typeface="+mn-ea"/>
                <a:cs typeface="+mn-cs"/>
              </a:rPr>
              <a:t>coverage is low for all wealth groups.</a:t>
            </a:r>
            <a:endParaRPr lang="en-US" baseline="0" dirty="0" smtClean="0">
              <a:solidFill>
                <a:srgbClr val="FF0000"/>
              </a:solidFill>
            </a:endParaRPr>
          </a:p>
          <a:p>
            <a:endParaRPr lang="en-US" baseline="0" dirty="0" smtClean="0"/>
          </a:p>
          <a:p>
            <a:r>
              <a:rPr lang="en-US" i="1" baseline="0" dirty="0" smtClean="0"/>
              <a:t>(These figures might differ from other charts due to differences in data sources.)     </a:t>
            </a:r>
          </a:p>
          <a:p>
            <a:r>
              <a:rPr lang="en-US" i="1" baseline="0" dirty="0" smtClean="0"/>
              <a:t>(Note: Additional Equity slides for Peru are included as optional at the end of this presentation and are also available on the Countdown website.)</a:t>
            </a:r>
            <a:endParaRPr lang="en-US" i="1"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5884062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i="0" dirty="0" smtClean="0"/>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Peru</a:t>
            </a:r>
            <a:r>
              <a:rPr lang="en-GB" i="1" baseline="0" dirty="0" smtClean="0"/>
              <a:t> </a:t>
            </a:r>
            <a:r>
              <a:rPr lang="en-US" baseline="0" dirty="0" smtClean="0"/>
              <a:t>profile.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bednet the previous night (only for countries with endemic malaria)</a:t>
            </a:r>
            <a:endParaRPr lang="en-US" b="0" i="1" dirty="0" smtClean="0"/>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14:m>
                  <m:oMathPara xmlns="" xmlns:m="http://schemas.openxmlformats.org/officeDocument/2006/math">
                    <m:oMathParaPr>
                      <m:jc m:val="centerGroup"/>
                    </m:oMathParaPr>
                    <m:oMath xmlns:m="http://schemas.openxmlformats.org/officeDocument/2006/math">
                      <m:r>
                        <a:rPr lang="en-US" sz="1200" i="1" kern="1200" smtClean="0">
                          <a:solidFill>
                            <a:schemeClr val="tx1"/>
                          </a:solidFill>
                          <a:effectLst/>
                          <a:latin typeface="Cambria Math"/>
                          <a:ea typeface="+mn-ea"/>
                          <a:cs typeface="+mn-cs"/>
                        </a:rPr>
                        <m:t>𝐶𝐶𝐼</m:t>
                      </m:r>
                      <m:r>
                        <a:rPr lang="en-US" sz="1200" i="1" kern="1200" smtClean="0">
                          <a:solidFill>
                            <a:schemeClr val="tx1"/>
                          </a:solidFill>
                          <a:effectLst/>
                          <a:latin typeface="Cambria Math"/>
                          <a:ea typeface="+mn-ea"/>
                          <a:cs typeface="+mn-cs"/>
                        </a:rPr>
                        <m:t>=</m:t>
                      </m:r>
                      <m:f>
                        <m:fPr>
                          <m:type m:val="skw"/>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1</m:t>
                          </m:r>
                        </m:num>
                        <m:den>
                          <m:r>
                            <a:rPr lang="en-US" sz="1200" i="1" kern="1200">
                              <a:solidFill>
                                <a:schemeClr val="tx1"/>
                              </a:solidFill>
                              <a:effectLst/>
                              <a:latin typeface="Cambria Math"/>
                              <a:ea typeface="+mn-ea"/>
                              <a:cs typeface="+mn-cs"/>
                            </a:rPr>
                            <m:t>4</m:t>
                          </m:r>
                        </m:den>
                      </m:f>
                      <m:d>
                        <m:dPr>
                          <m:ctrlPr>
                            <a:rPr lang="en-US" sz="1200" i="1" kern="1200">
                              <a:solidFill>
                                <a:schemeClr val="tx1"/>
                              </a:solidFill>
                              <a:effectLst/>
                              <a:latin typeface="Cambria Math"/>
                              <a:ea typeface="+mn-ea"/>
                              <a:cs typeface="+mn-cs"/>
                            </a:rPr>
                          </m:ctrlPr>
                        </m:dPr>
                        <m:e>
                          <m:r>
                            <a:rPr lang="en-US" sz="1200" i="1" kern="1200">
                              <a:solidFill>
                                <a:schemeClr val="tx1"/>
                              </a:solidFill>
                              <a:effectLst/>
                              <a:latin typeface="Cambria Math"/>
                              <a:ea typeface="+mn-ea"/>
                              <a:cs typeface="+mn-cs"/>
                            </a:rPr>
                            <m:t>𝐹𝑃𝑆</m:t>
                          </m:r>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𝑆𝐵𝐴</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𝐴𝑁𝐶𝑆</m:t>
                              </m:r>
                            </m:num>
                            <m:den>
                              <m:r>
                                <a:rPr lang="en-US" sz="1200" i="1" kern="1200">
                                  <a:solidFill>
                                    <a:schemeClr val="tx1"/>
                                  </a:solidFill>
                                  <a:effectLst/>
                                  <a:latin typeface="Cambria Math"/>
                                  <a:ea typeface="+mn-ea"/>
                                  <a:cs typeface="+mn-cs"/>
                                </a:rPr>
                                <m:t>2</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2</m:t>
                              </m:r>
                              <m:r>
                                <a:rPr lang="en-US" sz="1200" i="1" kern="1200">
                                  <a:solidFill>
                                    <a:schemeClr val="tx1"/>
                                  </a:solidFill>
                                  <a:effectLst/>
                                  <a:latin typeface="Cambria Math"/>
                                  <a:ea typeface="+mn-ea"/>
                                  <a:cs typeface="+mn-cs"/>
                                </a:rPr>
                                <m:t>𝐷𝑃𝑇</m:t>
                              </m:r>
                              <m:r>
                                <a:rPr lang="en-US" sz="1200" i="1" kern="1200">
                                  <a:solidFill>
                                    <a:schemeClr val="tx1"/>
                                  </a:solidFill>
                                  <a:effectLst/>
                                  <a:latin typeface="Cambria Math"/>
                                  <a:ea typeface="+mn-ea"/>
                                  <a:cs typeface="+mn-cs"/>
                                </a:rPr>
                                <m:t>3+</m:t>
                              </m:r>
                              <m:r>
                                <a:rPr lang="en-US" sz="1200" i="1" kern="1200">
                                  <a:solidFill>
                                    <a:schemeClr val="tx1"/>
                                  </a:solidFill>
                                  <a:effectLst/>
                                  <a:latin typeface="Cambria Math"/>
                                  <a:ea typeface="+mn-ea"/>
                                  <a:cs typeface="+mn-cs"/>
                                </a:rPr>
                                <m:t>𝑀𝑆𝐿</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𝐵𝐶𝐺</m:t>
                              </m:r>
                            </m:num>
                            <m:den>
                              <m:r>
                                <a:rPr lang="en-US" sz="1200" i="1" kern="1200">
                                  <a:solidFill>
                                    <a:schemeClr val="tx1"/>
                                  </a:solidFill>
                                  <a:effectLst/>
                                  <a:latin typeface="Cambria Math"/>
                                  <a:ea typeface="+mn-ea"/>
                                  <a:cs typeface="+mn-cs"/>
                                </a:rPr>
                                <m:t>4</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𝑂𝑅𝑇</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𝐶𝑃𝑁𝑀</m:t>
                              </m:r>
                            </m:num>
                            <m:den>
                              <m:r>
                                <a:rPr lang="en-US" sz="1200" i="1" kern="1200">
                                  <a:solidFill>
                                    <a:schemeClr val="tx1"/>
                                  </a:solidFill>
                                  <a:effectLst/>
                                  <a:latin typeface="Cambria Math"/>
                                  <a:ea typeface="+mn-ea"/>
                                  <a:cs typeface="+mn-cs"/>
                                </a:rPr>
                                <m:t>2</m:t>
                              </m:r>
                            </m:den>
                          </m:f>
                        </m:e>
                      </m:d>
                      <m:r>
                        <a:rPr lang="en-US" sz="1200" i="1" kern="1200">
                          <a:solidFill>
                            <a:schemeClr val="tx1"/>
                          </a:solidFill>
                          <a:effectLst/>
                          <a:latin typeface="Cambria Math"/>
                          <a:ea typeface="+mn-ea"/>
                          <a:cs typeface="+mn-cs"/>
                        </a:rPr>
                        <m:t>.</m:t>
                      </m:r>
                    </m:oMath>
                  </m:oMathPara>
                </a14:m>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Choice>
        <mc:Fallback xmlns="">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dirty="0" smtClean="0">
                    <a:solidFill>
                      <a:schemeClr val="tx1"/>
                    </a:solidFill>
                    <a:effectLst/>
                    <a:latin typeface="Cambria Math"/>
                    <a:ea typeface="+mn-ea"/>
                    <a:cs typeface="+mn-cs"/>
                  </a:rPr>
                  <a:t>                                                   𝐶𝐶𝐼=</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(𝐹𝑃𝑆+(𝑆𝐵𝐴+𝐴𝑁𝐶𝑆)/2+(2𝐷𝑃𝑇3+𝑀𝑆𝐿+𝐵𝐶𝐺)/4+(𝑂𝑅𝑇+𝐶𝑃𝑁𝑀)/2).</a:t>
                </a:r>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05/12/2014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05/12/2014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05/12/2014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05/12/2014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05/12/2014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05/12/2014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05/12/2014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6.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ea typeface="+mj-ea"/>
                <a:cs typeface="Calibri" pitchFamily="34" charset="0"/>
              </a:rPr>
              <a:t>Peru</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-Contribute 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Peru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655455" y="268288"/>
            <a:ext cx="6315363"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4 &amp; 5</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278043" y="1467194"/>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317191"/>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17 </a:t>
            </a:r>
            <a:r>
              <a:rPr lang="en-US" sz="2200" dirty="0">
                <a:latin typeface="+mn-lt"/>
              </a:rPr>
              <a:t>deaths per 1000 live births</a:t>
            </a:r>
          </a:p>
          <a:p>
            <a:pPr algn="ctr"/>
            <a:r>
              <a:rPr lang="en-US" sz="2200" dirty="0" smtClean="0">
                <a:latin typeface="+mn-lt"/>
              </a:rPr>
              <a:t>Infant mortality rate (IMR) </a:t>
            </a:r>
            <a:r>
              <a:rPr lang="en-US" sz="2200" dirty="0">
                <a:latin typeface="+mn-lt"/>
              </a:rPr>
              <a:t>= </a:t>
            </a:r>
            <a:r>
              <a:rPr lang="en-US" sz="2200" dirty="0" smtClean="0">
                <a:latin typeface="+mn-lt"/>
              </a:rPr>
              <a:t>1</a:t>
            </a:r>
            <a:r>
              <a:rPr lang="en-US" sz="2200" dirty="0">
                <a:latin typeface="+mn-lt"/>
              </a:rPr>
              <a:t>3</a:t>
            </a:r>
            <a:r>
              <a:rPr lang="en-US" sz="2200" dirty="0" smtClean="0">
                <a:latin typeface="+mn-lt"/>
              </a:rPr>
              <a:t> </a:t>
            </a:r>
            <a:r>
              <a:rPr lang="en-US" sz="2200" dirty="0">
                <a:latin typeface="+mn-lt"/>
              </a:rPr>
              <a:t>deaths 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8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3" name="Picture 2"/>
          <p:cNvPicPr>
            <a:picLocks noChangeAspect="1"/>
          </p:cNvPicPr>
          <p:nvPr/>
        </p:nvPicPr>
        <p:blipFill>
          <a:blip r:embed="rId3"/>
          <a:stretch>
            <a:fillRect/>
          </a:stretch>
        </p:blipFill>
        <p:spPr>
          <a:xfrm>
            <a:off x="94421" y="2027383"/>
            <a:ext cx="8955158" cy="3247200"/>
          </a:xfrm>
          <a:prstGeom prst="rect">
            <a:avLst/>
          </a:prstGeom>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5339" y="2042573"/>
            <a:ext cx="3047912" cy="269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fontAlgn="base">
              <a:spcBef>
                <a:spcPct val="0"/>
              </a:spcBef>
              <a:spcAft>
                <a:spcPct val="0"/>
              </a:spcAft>
              <a:defRPr/>
            </a:pPr>
            <a:r>
              <a:rPr lang="en-US" sz="2400" b="1" dirty="0">
                <a:solidFill>
                  <a:srgbClr val="990033"/>
                </a:solidFill>
                <a:latin typeface="Calibri"/>
                <a:cs typeface="Calibri" pitchFamily="34" charset="0"/>
              </a:rPr>
              <a:t>Leading direct causes:</a:t>
            </a:r>
          </a:p>
          <a:p>
            <a:pPr defTabSz="914400" fontAlgn="base">
              <a:spcBef>
                <a:spcPct val="0"/>
              </a:spcBef>
              <a:spcAft>
                <a:spcPct val="0"/>
              </a:spcAft>
            </a:pPr>
            <a:r>
              <a:rPr lang="en-US" sz="2400" dirty="0">
                <a:solidFill>
                  <a:prstClr val="black"/>
                </a:solidFill>
                <a:latin typeface="Calibri"/>
                <a:cs typeface="Arial" charset="0"/>
              </a:rPr>
              <a:t>Hypertension –23%</a:t>
            </a:r>
          </a:p>
          <a:p>
            <a:pPr defTabSz="914400" fontAlgn="base">
              <a:spcBef>
                <a:spcPct val="0"/>
              </a:spcBef>
              <a:spcAft>
                <a:spcPct val="0"/>
              </a:spcAft>
            </a:pPr>
            <a:r>
              <a:rPr lang="en-US" sz="2400" dirty="0">
                <a:solidFill>
                  <a:prstClr val="black"/>
                </a:solidFill>
                <a:latin typeface="Calibri"/>
                <a:cs typeface="Arial" charset="0"/>
              </a:rPr>
              <a:t>Haemorrhage – 22%</a:t>
            </a:r>
          </a:p>
          <a:p>
            <a:pPr defTabSz="914400" fontAlgn="base">
              <a:spcBef>
                <a:spcPct val="0"/>
              </a:spcBef>
              <a:spcAft>
                <a:spcPct val="0"/>
              </a:spcAft>
            </a:pPr>
            <a:r>
              <a:rPr lang="en-US" sz="2400" dirty="0">
                <a:solidFill>
                  <a:prstClr val="black"/>
                </a:solidFill>
                <a:latin typeface="Calibri"/>
                <a:cs typeface="Arial" charset="0"/>
              </a:rPr>
              <a:t>Unsafe abortion – 10%</a:t>
            </a:r>
          </a:p>
          <a:p>
            <a:pPr defTabSz="914400" fontAlgn="base">
              <a:spcBef>
                <a:spcPct val="0"/>
              </a:spcBef>
              <a:spcAft>
                <a:spcPct val="0"/>
              </a:spcAft>
            </a:pPr>
            <a:r>
              <a:rPr lang="en-US" sz="2400" dirty="0">
                <a:solidFill>
                  <a:prstClr val="black"/>
                </a:solidFill>
                <a:latin typeface="Calibri"/>
                <a:cs typeface="Arial" charset="0"/>
              </a:rPr>
              <a:t>Sepsis – 8%</a:t>
            </a:r>
          </a:p>
          <a:p>
            <a:pPr defTabSz="914400" fontAlgn="base">
              <a:spcBef>
                <a:spcPct val="0"/>
              </a:spcBef>
              <a:spcAft>
                <a:spcPct val="0"/>
              </a:spcAft>
            </a:pPr>
            <a:r>
              <a:rPr lang="en-US" sz="2400" dirty="0">
                <a:solidFill>
                  <a:prstClr val="black"/>
                </a:solidFill>
                <a:latin typeface="Calibri"/>
                <a:cs typeface="Calibri" pitchFamily="34" charset="0"/>
              </a:rPr>
              <a:t>Embolism – 3%</a:t>
            </a:r>
            <a:endParaRPr lang="en-US" sz="2000" dirty="0">
              <a:solidFill>
                <a:prstClr val="black"/>
              </a:solidFill>
              <a:latin typeface="Calibri"/>
              <a:cs typeface="Calibri" pitchFamily="34" charset="0"/>
            </a:endParaRPr>
          </a:p>
          <a:p>
            <a:pPr marL="457200" indent="-457200" defTabSz="914400" fontAlgn="base">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defTabSz="914400" fontAlgn="base">
              <a:spcBef>
                <a:spcPct val="0"/>
              </a:spcBef>
              <a:spcAft>
                <a:spcPct val="0"/>
              </a:spcAft>
              <a:defRPr/>
            </a:pPr>
            <a:r>
              <a:rPr lang="en-US" sz="2800" b="1" dirty="0">
                <a:solidFill>
                  <a:srgbClr val="990033"/>
                </a:solidFill>
                <a:latin typeface="Calibri" pitchFamily="34" charset="0"/>
                <a:cs typeface="Calibri" pitchFamily="34" charset="0"/>
              </a:rPr>
              <a:t>Understanding the cause of death distribution </a:t>
            </a:r>
            <a:r>
              <a:rPr lang="en-US" sz="2800" dirty="0">
                <a:solidFill>
                  <a:prstClr val="black"/>
                </a:solidFill>
                <a:latin typeface="Calibri" pitchFamily="34" charset="0"/>
                <a:cs typeface="Calibri" pitchFamily="34" charset="0"/>
              </a:rPr>
              <a:t>is important for program development and monitoring</a:t>
            </a:r>
          </a:p>
        </p:txBody>
      </p:sp>
      <p:sp>
        <p:nvSpPr>
          <p:cNvPr id="33795" name="Rectangle 8"/>
          <p:cNvSpPr>
            <a:spLocks noChangeArrowheads="1"/>
          </p:cNvSpPr>
          <p:nvPr/>
        </p:nvSpPr>
        <p:spPr bwMode="auto">
          <a:xfrm>
            <a:off x="2950234" y="268288"/>
            <a:ext cx="5952226"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defTabSz="914400" fontAlgn="base">
              <a:spcBef>
                <a:spcPct val="0"/>
              </a:spcBef>
              <a:spcAft>
                <a:spcPct val="0"/>
              </a:spcAft>
            </a:pPr>
            <a:r>
              <a:rPr lang="en-US" sz="3600" b="1" dirty="0">
                <a:solidFill>
                  <a:srgbClr val="FFFFFF"/>
                </a:solidFill>
                <a:latin typeface="Calibri" pitchFamily="34" charset="0"/>
                <a:cs typeface="Calibri" pitchFamily="34" charset="0"/>
              </a:rPr>
              <a:t>Why do mothers in the LAC region die?</a:t>
            </a:r>
          </a:p>
        </p:txBody>
      </p:sp>
      <p:pic>
        <p:nvPicPr>
          <p:cNvPr id="2050" name="Picture 2"/>
          <p:cNvPicPr>
            <a:picLocks noChangeAspect="1" noChangeArrowheads="1"/>
          </p:cNvPicPr>
          <p:nvPr/>
        </p:nvPicPr>
        <p:blipFill>
          <a:blip r:embed="rId3" cstate="print"/>
          <a:srcRect/>
          <a:stretch>
            <a:fillRect/>
          </a:stretch>
        </p:blipFill>
        <p:spPr bwMode="auto">
          <a:xfrm>
            <a:off x="3295292" y="1802922"/>
            <a:ext cx="5452243" cy="3600000"/>
          </a:xfrm>
          <a:prstGeom prst="rect">
            <a:avLst/>
          </a:prstGeom>
          <a:noFill/>
          <a:ln w="9525">
            <a:noFill/>
            <a:miter lim="800000"/>
            <a:headEnd/>
            <a:tailEnd/>
          </a:ln>
        </p:spPr>
      </p:pic>
    </p:spTree>
    <p:extLst>
      <p:ext uri="{BB962C8B-B14F-4D97-AF65-F5344CB8AC3E}">
        <p14:creationId xmlns:p14="http://schemas.microsoft.com/office/powerpoint/2010/main" val="21434581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37466" y="2031028"/>
            <a:ext cx="2540832" cy="269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51</a:t>
            </a:r>
            <a:r>
              <a:rPr lang="en-US" sz="2400" dirty="0" smtClean="0">
                <a:latin typeface="+mn-lt"/>
                <a:cs typeface="Calibri" pitchFamily="34" charset="0"/>
              </a:rPr>
              <a:t>%</a:t>
            </a:r>
            <a:endParaRPr lang="en-US" sz="2400" dirty="0" smtClean="0">
              <a:latin typeface="+mn-lt"/>
              <a:cs typeface="Calibri" pitchFamily="34" charset="0"/>
            </a:endParaRPr>
          </a:p>
          <a:p>
            <a:pPr>
              <a:defRPr/>
            </a:pPr>
            <a:r>
              <a:rPr lang="en-US" sz="2400" dirty="0" smtClean="0">
                <a:solidFill>
                  <a:prstClr val="black"/>
                </a:solidFill>
                <a:latin typeface="Calibri"/>
                <a:cs typeface="Calibri" pitchFamily="34" charset="0"/>
              </a:rPr>
              <a:t>Pneumonia</a:t>
            </a:r>
            <a:r>
              <a:rPr lang="en-US" sz="2400" dirty="0" smtClean="0">
                <a:solidFill>
                  <a:prstClr val="black"/>
                </a:solidFill>
                <a:latin typeface="Calibri"/>
                <a:cs typeface="Calibri" pitchFamily="34" charset="0"/>
              </a:rPr>
              <a:t> </a:t>
            </a:r>
            <a:r>
              <a:rPr lang="en-US" sz="2400" dirty="0">
                <a:solidFill>
                  <a:prstClr val="black"/>
                </a:solidFill>
                <a:latin typeface="Calibri"/>
                <a:cs typeface="Calibri" pitchFamily="34" charset="0"/>
              </a:rPr>
              <a:t>– </a:t>
            </a:r>
            <a:r>
              <a:rPr lang="en-US" sz="2400" dirty="0">
                <a:solidFill>
                  <a:prstClr val="black"/>
                </a:solidFill>
                <a:latin typeface="Calibri"/>
                <a:cs typeface="Calibri" pitchFamily="34" charset="0"/>
              </a:rPr>
              <a:t>8</a:t>
            </a:r>
            <a:r>
              <a:rPr lang="en-US" sz="2400" dirty="0" smtClean="0">
                <a:solidFill>
                  <a:prstClr val="black"/>
                </a:solidFill>
                <a:latin typeface="Calibri"/>
                <a:cs typeface="Calibri" pitchFamily="34" charset="0"/>
              </a:rPr>
              <a:t>% </a:t>
            </a:r>
            <a:r>
              <a:rPr lang="en-US" sz="2400" dirty="0" smtClean="0">
                <a:solidFill>
                  <a:prstClr val="black"/>
                </a:solidFill>
                <a:latin typeface="+mn-lt"/>
                <a:cs typeface="Calibri" pitchFamily="34" charset="0"/>
              </a:rPr>
              <a:t>Injuries</a:t>
            </a:r>
            <a:r>
              <a:rPr lang="en-US" sz="2400" dirty="0" smtClean="0">
                <a:solidFill>
                  <a:prstClr val="black"/>
                </a:solidFill>
                <a:latin typeface="+mn-lt"/>
                <a:cs typeface="Calibri" pitchFamily="34" charset="0"/>
              </a:rPr>
              <a:t> </a:t>
            </a:r>
            <a:r>
              <a:rPr lang="en-US" sz="2400" dirty="0">
                <a:solidFill>
                  <a:prstClr val="black"/>
                </a:solidFill>
                <a:latin typeface="+mn-lt"/>
                <a:cs typeface="Calibri" pitchFamily="34" charset="0"/>
              </a:rPr>
              <a:t>– </a:t>
            </a:r>
            <a:r>
              <a:rPr lang="en-US" sz="2400" dirty="0">
                <a:solidFill>
                  <a:prstClr val="black"/>
                </a:solidFill>
                <a:latin typeface="+mn-lt"/>
                <a:cs typeface="Calibri" pitchFamily="34" charset="0"/>
              </a:rPr>
              <a:t>6</a:t>
            </a:r>
            <a:r>
              <a:rPr lang="en-US" sz="2400" dirty="0" smtClean="0">
                <a:solidFill>
                  <a:prstClr val="black"/>
                </a:solidFill>
                <a:latin typeface="+mn-lt"/>
                <a:cs typeface="Calibri" pitchFamily="34" charset="0"/>
              </a:rPr>
              <a:t>%</a:t>
            </a:r>
            <a:endParaRPr lang="en-US" sz="2400" dirty="0">
              <a:solidFill>
                <a:prstClr val="black"/>
              </a:solidFill>
              <a:latin typeface="Calibri"/>
              <a:cs typeface="Calibri" pitchFamily="34" charset="0"/>
            </a:endParaRPr>
          </a:p>
          <a:p>
            <a:pPr>
              <a:defRPr/>
            </a:pPr>
            <a:r>
              <a:rPr lang="en-US" sz="2400" dirty="0" smtClean="0">
                <a:latin typeface="+mn-lt"/>
                <a:cs typeface="Calibri" pitchFamily="34" charset="0"/>
              </a:rPr>
              <a:t>Diarrhoea – 4</a:t>
            </a:r>
            <a:r>
              <a:rPr lang="en-US" sz="2400" dirty="0" smtClean="0">
                <a:latin typeface="+mn-lt"/>
                <a:cs typeface="Calibri" pitchFamily="34" charset="0"/>
              </a:rPr>
              <a:t>%</a:t>
            </a:r>
          </a:p>
          <a:p>
            <a:pPr>
              <a:defRPr/>
            </a:pPr>
            <a:r>
              <a:rPr lang="en-US" sz="2400" dirty="0" smtClean="0">
                <a:latin typeface="+mn-lt"/>
                <a:cs typeface="Calibri" pitchFamily="34" charset="0"/>
              </a:rPr>
              <a:t>HIV/AIDS – 1%</a:t>
            </a:r>
            <a:endParaRPr lang="en-US" sz="2400" dirty="0" smtClean="0">
              <a:latin typeface="+mn-lt"/>
              <a:cs typeface="Calibri" pitchFamily="34" charset="0"/>
            </a:endParaRPr>
          </a:p>
          <a:p>
            <a:pPr>
              <a:spcBef>
                <a:spcPts val="600"/>
              </a:spcBef>
              <a:spcAft>
                <a:spcPts val="600"/>
              </a:spcAft>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770909" y="268288"/>
            <a:ext cx="5969000" cy="584776"/>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dirty="0" smtClean="0">
                <a:solidFill>
                  <a:srgbClr val="FFFFFF"/>
                </a:solidFill>
                <a:latin typeface="Calibri" pitchFamily="34" charset="0"/>
                <a:cs typeface="Calibri" pitchFamily="34" charset="0"/>
              </a:rPr>
              <a:t>Why do Peruvian children die?</a:t>
            </a:r>
            <a:endParaRPr lang="en-US" sz="32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2927896" y="1345045"/>
            <a:ext cx="5742938" cy="3992400"/>
          </a:xfrm>
          <a:prstGeom prst="rect">
            <a:avLst/>
          </a:prstGeom>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10" name="Rectangle 8"/>
          <p:cNvSpPr>
            <a:spLocks noChangeArrowheads="1"/>
          </p:cNvSpPr>
          <p:nvPr/>
        </p:nvSpPr>
        <p:spPr bwMode="auto">
          <a:xfrm>
            <a:off x="5272917" y="280107"/>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787985" y="1197264"/>
            <a:ext cx="7568030" cy="5418000"/>
          </a:xfrm>
          <a:prstGeom prst="rect">
            <a:avLst/>
          </a:prstGeom>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3"/>
          <a:stretch>
            <a:fillRect/>
          </a:stretch>
        </p:blipFill>
        <p:spPr>
          <a:xfrm>
            <a:off x="1188000" y="473364"/>
            <a:ext cx="6768000" cy="5414400"/>
          </a:xfrm>
          <a:prstGeom prst="rect">
            <a:avLst/>
          </a:prstGeom>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10834" y="1333091"/>
            <a:ext cx="6522332" cy="5040000"/>
          </a:xfrm>
          <a:prstGeom prst="rect">
            <a:avLst/>
          </a:prstGeom>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10834" y="1330037"/>
            <a:ext cx="6522332" cy="5040000"/>
          </a:xfrm>
          <a:prstGeom prst="rect">
            <a:avLst/>
          </a:prstGeom>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196370" y="1249418"/>
            <a:ext cx="6751260" cy="5054400"/>
          </a:xfrm>
          <a:prstGeom prst="rect">
            <a:avLst/>
          </a:prstGeom>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2" name="Picture 1"/>
          <p:cNvPicPr>
            <a:picLocks noChangeAspect="1"/>
          </p:cNvPicPr>
          <p:nvPr/>
        </p:nvPicPr>
        <p:blipFill>
          <a:blip r:embed="rId3"/>
          <a:stretch>
            <a:fillRect/>
          </a:stretch>
        </p:blipFill>
        <p:spPr>
          <a:xfrm>
            <a:off x="1102682" y="1409700"/>
            <a:ext cx="6894186" cy="5050800"/>
          </a:xfrm>
          <a:prstGeom prst="rect">
            <a:avLst/>
          </a:prstGeom>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017190" y="1301173"/>
            <a:ext cx="7065170" cy="5058000"/>
          </a:xfrm>
          <a:prstGeom prst="rect">
            <a:avLst/>
          </a:prstGeom>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068930" y="1220354"/>
            <a:ext cx="7101389" cy="5043600"/>
          </a:xfrm>
          <a:prstGeom prst="rect">
            <a:avLst/>
          </a:prstGeom>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115824" y="1438564"/>
            <a:ext cx="7007601" cy="4708800"/>
          </a:xfrm>
          <a:prstGeom prst="rect">
            <a:avLst/>
          </a:prstGeom>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Peru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1937" y="1247757"/>
            <a:ext cx="7162800" cy="4881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58459" y="1295400"/>
            <a:ext cx="6522332" cy="5040000"/>
          </a:xfrm>
          <a:prstGeom prst="rect">
            <a:avLst/>
          </a:prstGeom>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20227" y="1203037"/>
            <a:ext cx="6598796" cy="5061600"/>
          </a:xfrm>
          <a:prstGeom prst="rect">
            <a:avLst/>
          </a:prstGeom>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425045" y="1165762"/>
            <a:ext cx="6389159" cy="5403600"/>
          </a:xfrm>
          <a:prstGeom prst="rect">
            <a:avLst/>
          </a:prstGeom>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408072" y="1143000"/>
            <a:ext cx="6423105" cy="5403600"/>
          </a:xfrm>
          <a:prstGeom prst="rect">
            <a:avLst/>
          </a:prstGeom>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266032"/>
            <a:ext cx="8229600" cy="504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PARTIAL </a:t>
            </a:r>
            <a:r>
              <a:rPr lang="en-US" sz="2400" dirty="0" smtClean="0"/>
              <a:t>- Maternity protection in accordance with Convention 183</a:t>
            </a:r>
          </a:p>
          <a:p>
            <a:r>
              <a:rPr lang="en-US" sz="2400" b="1" dirty="0" smtClean="0">
                <a:solidFill>
                  <a:srgbClr val="800000"/>
                </a:solidFill>
              </a:rPr>
              <a:t>YES</a:t>
            </a:r>
            <a:r>
              <a:rPr lang="en-US" sz="2400" dirty="0" smtClean="0"/>
              <a:t> - Specific notifications of maternal deaths </a:t>
            </a:r>
          </a:p>
          <a:p>
            <a:r>
              <a:rPr lang="en-US" sz="2400" b="1" dirty="0" smtClean="0">
                <a:solidFill>
                  <a:srgbClr val="800000"/>
                </a:solidFill>
              </a:rPr>
              <a:t>-- </a:t>
            </a:r>
            <a:r>
              <a:rPr lang="en-US" sz="2400" dirty="0" smtClean="0"/>
              <a:t>- Midwifery personnel authorized to administer core set of life saving interventions</a:t>
            </a:r>
            <a:r>
              <a:rPr lang="en-US" sz="2400" dirty="0"/>
              <a:t> </a:t>
            </a:r>
          </a:p>
          <a:p>
            <a:r>
              <a:rPr lang="en-US" sz="2400" b="1" dirty="0" smtClean="0">
                <a:solidFill>
                  <a:srgbClr val="800000"/>
                </a:solidFill>
              </a:rPr>
              <a:t>YES </a:t>
            </a:r>
            <a:r>
              <a:rPr lang="en-US" sz="2400" dirty="0" smtClean="0"/>
              <a:t>- International Code of Marketing of Breastmilk Substitutes</a:t>
            </a:r>
          </a:p>
          <a:p>
            <a:r>
              <a:rPr lang="en-US" sz="2400" b="1" dirty="0" smtClean="0">
                <a:solidFill>
                  <a:srgbClr val="800000"/>
                </a:solidFill>
              </a:rPr>
              <a:t>YES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YES</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YES</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YES  </a:t>
            </a:r>
            <a:r>
              <a:rPr lang="en-US" sz="2400" dirty="0" smtClean="0"/>
              <a:t>- Rotavirus vaccine</a:t>
            </a:r>
          </a:p>
          <a:p>
            <a:r>
              <a:rPr lang="en-US" sz="2400" b="1" dirty="0" smtClean="0">
                <a:solidFill>
                  <a:srgbClr val="800000"/>
                </a:solidFill>
              </a:rPr>
              <a:t>YES </a:t>
            </a:r>
            <a:r>
              <a:rPr lang="en-US" sz="2400" dirty="0" smtClean="0"/>
              <a:t>- Pneumococcal vaccine</a:t>
            </a:r>
          </a:p>
          <a:p>
            <a:endParaRPr lang="en-US" sz="2000" dirty="0"/>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a:t>
            </a: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smtClean="0">
                <a:solidFill>
                  <a:srgbClr val="800000"/>
                </a:solidFill>
              </a:rPr>
              <a:t>26.5 </a:t>
            </a:r>
            <a:r>
              <a:rPr lang="en-US" sz="2200" dirty="0" smtClean="0"/>
              <a:t>(2012)</a:t>
            </a:r>
            <a:endParaRPr lang="en-US" sz="2200" b="1" dirty="0" smtClean="0"/>
          </a:p>
          <a:p>
            <a:pPr>
              <a:spcBef>
                <a:spcPts val="0"/>
              </a:spcBef>
              <a:spcAft>
                <a:spcPts val="600"/>
              </a:spcAft>
              <a:buClr>
                <a:srgbClr val="800000"/>
              </a:buClr>
            </a:pPr>
            <a:r>
              <a:rPr lang="en-US" sz="2200" dirty="0" smtClean="0"/>
              <a:t>National availability of EmOC services:  </a:t>
            </a:r>
            <a:r>
              <a:rPr lang="en-US" sz="2200" dirty="0" smtClean="0">
                <a:solidFill>
                  <a:srgbClr val="800000"/>
                </a:solidFill>
              </a:rPr>
              <a:t>- -</a:t>
            </a:r>
          </a:p>
          <a:p>
            <a:pPr marL="0" indent="0">
              <a:spcBef>
                <a:spcPts val="0"/>
              </a:spcBef>
              <a:spcAft>
                <a:spcPts val="600"/>
              </a:spcAft>
              <a:buClr>
                <a:srgbClr val="800000"/>
              </a:buClr>
              <a:buNone/>
            </a:pPr>
            <a:r>
              <a:rPr lang="en-US" sz="2200" b="1" dirty="0">
                <a:solidFill>
                  <a:srgbClr val="800000"/>
                </a:solidFill>
              </a:rPr>
              <a:t> </a:t>
            </a:r>
            <a:r>
              <a:rPr lang="en-US" sz="2200" b="1" dirty="0" smtClean="0">
                <a:solidFill>
                  <a:srgbClr val="800000"/>
                </a:solidFill>
              </a:rPr>
              <a:t>    </a:t>
            </a:r>
            <a:r>
              <a:rPr lang="en-US" sz="2200" dirty="0" smtClean="0"/>
              <a:t>(% of recommended minimum)</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$555 </a:t>
            </a:r>
            <a:r>
              <a:rPr lang="en-US" sz="2200" dirty="0" smtClean="0"/>
              <a:t>(2012)</a:t>
            </a:r>
          </a:p>
          <a:p>
            <a:pPr>
              <a:spcBef>
                <a:spcPts val="0"/>
              </a:spcBef>
              <a:spcAft>
                <a:spcPts val="600"/>
              </a:spcAft>
              <a:buClr>
                <a:srgbClr val="800000"/>
              </a:buClr>
            </a:pPr>
            <a:r>
              <a:rPr lang="en-US" sz="2200" dirty="0" smtClean="0"/>
              <a:t>Government spending on health:   </a:t>
            </a:r>
            <a:r>
              <a:rPr lang="en-US" sz="2200" b="1" dirty="0" smtClean="0">
                <a:solidFill>
                  <a:srgbClr val="800000"/>
                </a:solidFill>
              </a:rPr>
              <a:t>18% </a:t>
            </a:r>
            <a:r>
              <a:rPr lang="en-US" sz="2200" dirty="0" smtClean="0"/>
              <a:t>(2012)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36% </a:t>
            </a:r>
            <a:r>
              <a:rPr lang="en-US" sz="2200" dirty="0"/>
              <a:t>(2012) </a:t>
            </a:r>
            <a:r>
              <a:rPr lang="en-US" sz="2200" dirty="0" smtClean="0"/>
              <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a:t>
            </a:r>
            <a:r>
              <a:rPr lang="en-US" sz="2200" b="1" dirty="0">
                <a:solidFill>
                  <a:srgbClr val="800000"/>
                </a:solidFill>
              </a:rPr>
              <a:t>4</a:t>
            </a:r>
            <a:r>
              <a:rPr lang="en-US" sz="2200" b="1" dirty="0" smtClean="0">
                <a:solidFill>
                  <a:srgbClr val="800000"/>
                </a:solidFill>
              </a:rPr>
              <a:t>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a:t>
            </a:r>
            <a:r>
              <a:rPr lang="en-US" sz="2200" smtClean="0"/>
              <a:t>:   </a:t>
            </a:r>
            <a:r>
              <a:rPr lang="en-US" sz="2200" b="1" smtClean="0">
                <a:solidFill>
                  <a:srgbClr val="800000"/>
                </a:solidFill>
              </a:rPr>
              <a:t>$13 </a:t>
            </a:r>
            <a:r>
              <a:rPr lang="en-US" sz="2200" smtClean="0"/>
              <a:t>(2011)</a:t>
            </a:r>
            <a:endParaRPr lang="en-US" sz="2200" dirty="0" smtClean="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964545" y="268288"/>
            <a:ext cx="3983182" cy="584776"/>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smtClean="0">
                <a:solidFill>
                  <a:srgbClr val="FFFFFF"/>
                </a:solidFill>
                <a:latin typeface="Calibri" pitchFamily="34" charset="0"/>
                <a:cs typeface="Calibri" pitchFamily="34" charset="0"/>
              </a:rPr>
              <a:t>Who </a:t>
            </a:r>
            <a:r>
              <a:rPr lang="en-US" sz="3200" b="1">
                <a:solidFill>
                  <a:srgbClr val="FFFFFF"/>
                </a:solidFill>
                <a:latin typeface="Calibri" pitchFamily="34" charset="0"/>
                <a:cs typeface="Calibri" pitchFamily="34" charset="0"/>
              </a:rPr>
              <a:t>i</a:t>
            </a:r>
            <a:r>
              <a:rPr lang="en-US" sz="3200" b="1" smtClean="0">
                <a:solidFill>
                  <a:srgbClr val="FFFFFF"/>
                </a:solidFill>
                <a:latin typeface="Calibri" pitchFamily="34" charset="0"/>
                <a:cs typeface="Calibri" pitchFamily="34" charset="0"/>
              </a:rPr>
              <a:t>s </a:t>
            </a:r>
            <a:r>
              <a:rPr lang="en-US" sz="3200" b="1" dirty="0" smtClean="0">
                <a:solidFill>
                  <a:srgbClr val="FFFFFF"/>
                </a:solidFill>
                <a:latin typeface="Calibri" pitchFamily="34" charset="0"/>
                <a:cs typeface="Calibri" pitchFamily="34" charset="0"/>
              </a:rPr>
              <a:t>left behind?</a:t>
            </a:r>
            <a:endParaRPr lang="en-US" sz="32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4992130" y="1408669"/>
            <a:ext cx="415187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b="1" dirty="0" smtClean="0">
                <a:latin typeface="+mn-lt"/>
                <a:cs typeface="Calibri" pitchFamily="34" charset="0"/>
              </a:rPr>
              <a:t>                     Peru</a:t>
            </a:r>
          </a:p>
          <a:p>
            <a:pPr>
              <a:spcBef>
                <a:spcPts val="600"/>
              </a:spcBef>
              <a:spcAft>
                <a:spcPts val="600"/>
              </a:spcAft>
              <a:defRPr/>
            </a:pPr>
            <a:r>
              <a:rPr lang="en-US" sz="2800" dirty="0" smtClean="0">
                <a:latin typeface="+mn-lt"/>
                <a:cs typeface="Calibri" pitchFamily="34" charset="0"/>
              </a:rPr>
              <a:t> The wide bars for some indicators show important </a:t>
            </a:r>
            <a:r>
              <a:rPr lang="en-US" sz="2800" b="1" dirty="0" smtClean="0">
                <a:solidFill>
                  <a:srgbClr val="990033"/>
                </a:solidFill>
                <a:latin typeface="+mn-lt"/>
                <a:cs typeface="Calibri" pitchFamily="34" charset="0"/>
              </a:rPr>
              <a:t>inequalities in coverage</a:t>
            </a:r>
            <a:r>
              <a:rPr lang="en-US" sz="2800" dirty="0" smtClean="0">
                <a:latin typeface="+mn-lt"/>
                <a:cs typeface="Calibri" pitchFamily="34" charset="0"/>
              </a:rPr>
              <a:t>.</a:t>
            </a:r>
          </a:p>
          <a:p>
            <a:pPr>
              <a:spcBef>
                <a:spcPts val="600"/>
              </a:spcBef>
              <a:spcAft>
                <a:spcPts val="600"/>
              </a:spcAft>
              <a:defRPr/>
            </a:pPr>
            <a:r>
              <a:rPr lang="en-US" sz="2800" dirty="0" smtClean="0">
                <a:latin typeface="+mn-lt"/>
                <a:cs typeface="Calibri" pitchFamily="34" charset="0"/>
              </a:rPr>
              <a:t>Inequality is greatest for skilled birth attendant.</a:t>
            </a:r>
          </a:p>
          <a:p>
            <a:pPr>
              <a:spcBef>
                <a:spcPts val="600"/>
              </a:spcBef>
              <a:spcAft>
                <a:spcPts val="600"/>
              </a:spcAft>
              <a:defRPr/>
            </a:pPr>
            <a:r>
              <a:rPr lang="en-US" sz="2800" dirty="0" smtClean="0">
                <a:latin typeface="+mn-lt"/>
                <a:cs typeface="Calibri" pitchFamily="34" charset="0"/>
              </a:rPr>
              <a:t>Other indicators show much smaller </a:t>
            </a:r>
            <a:r>
              <a:rPr lang="en-US" sz="2800" b="1" dirty="0" smtClean="0">
                <a:solidFill>
                  <a:schemeClr val="accent2">
                    <a:lumMod val="75000"/>
                  </a:schemeClr>
                </a:solidFill>
                <a:latin typeface="+mn-lt"/>
                <a:cs typeface="Calibri" pitchFamily="34" charset="0"/>
              </a:rPr>
              <a:t>gaps</a:t>
            </a:r>
            <a:r>
              <a:rPr lang="en-US" sz="2800" dirty="0" smtClean="0">
                <a:latin typeface="+mn-lt"/>
                <a:cs typeface="Calibri" pitchFamily="34" charset="0"/>
              </a:rPr>
              <a:t> </a:t>
            </a:r>
            <a:r>
              <a:rPr lang="en-US" sz="2800" b="1" dirty="0" smtClean="0">
                <a:solidFill>
                  <a:schemeClr val="accent2">
                    <a:lumMod val="75000"/>
                  </a:schemeClr>
                </a:solidFill>
                <a:latin typeface="+mn-lt"/>
                <a:cs typeface="Calibri" pitchFamily="34" charset="0"/>
              </a:rPr>
              <a:t>in coverage.</a:t>
            </a:r>
          </a:p>
          <a:p>
            <a:pPr>
              <a:spcBef>
                <a:spcPts val="600"/>
              </a:spcBef>
              <a:spcAft>
                <a:spcPts val="600"/>
              </a:spcAft>
              <a:defRPr/>
            </a:pPr>
            <a:endParaRPr lang="en-US" sz="2800" dirty="0">
              <a:solidFill>
                <a:srgbClr val="C00000"/>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600" dirty="0" smtClean="0"/>
              <a:t>Peru  </a:t>
            </a:r>
            <a:endParaRPr lang="en-US" sz="4600" dirty="0"/>
          </a:p>
        </p:txBody>
      </p:sp>
    </p:spTree>
    <p:extLst>
      <p:ext uri="{BB962C8B-B14F-4D97-AF65-F5344CB8AC3E}">
        <p14:creationId xmlns:p14="http://schemas.microsoft.com/office/powerpoint/2010/main" val="129024910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Peru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1863306" y="1647645"/>
            <a:ext cx="5364837" cy="4860000"/>
          </a:xfrm>
          <a:prstGeom prst="rect">
            <a:avLst/>
          </a:prstGeom>
          <a:noFill/>
          <a:ln w="9525">
            <a:noFill/>
            <a:miter lim="800000"/>
            <a:headEnd/>
            <a:tailEnd/>
          </a:ln>
        </p:spPr>
      </p:pic>
    </p:spTree>
    <p:extLst>
      <p:ext uri="{BB962C8B-B14F-4D97-AF65-F5344CB8AC3E}">
        <p14:creationId xmlns:p14="http://schemas.microsoft.com/office/powerpoint/2010/main" val="26058064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1871933" y="1690777"/>
            <a:ext cx="5392983" cy="4860000"/>
          </a:xfrm>
          <a:prstGeom prst="rect">
            <a:avLst/>
          </a:prstGeom>
          <a:noFill/>
          <a:ln w="9525">
            <a:noFill/>
            <a:miter lim="800000"/>
            <a:headEnd/>
            <a:tailEnd/>
          </a:ln>
        </p:spPr>
      </p:pic>
    </p:spTree>
    <p:extLst>
      <p:ext uri="{BB962C8B-B14F-4D97-AF65-F5344CB8AC3E}">
        <p14:creationId xmlns:p14="http://schemas.microsoft.com/office/powerpoint/2010/main" val="12665449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1285338" y="1199071"/>
            <a:ext cx="6625291" cy="4860000"/>
          </a:xfrm>
          <a:prstGeom prst="rect">
            <a:avLst/>
          </a:prstGeom>
          <a:noFill/>
          <a:ln w="9525">
            <a:noFill/>
            <a:miter lim="800000"/>
            <a:headEnd/>
            <a:tailEnd/>
          </a:ln>
        </p:spPr>
      </p:pic>
    </p:spTree>
    <p:extLst>
      <p:ext uri="{BB962C8B-B14F-4D97-AF65-F5344CB8AC3E}">
        <p14:creationId xmlns:p14="http://schemas.microsoft.com/office/powerpoint/2010/main" val="390317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4098" name="Picture 2"/>
          <p:cNvPicPr>
            <a:picLocks noChangeAspect="1" noChangeArrowheads="1"/>
          </p:cNvPicPr>
          <p:nvPr/>
        </p:nvPicPr>
        <p:blipFill>
          <a:blip r:embed="rId3" cstate="print"/>
          <a:srcRect/>
          <a:stretch>
            <a:fillRect/>
          </a:stretch>
        </p:blipFill>
        <p:spPr bwMode="auto">
          <a:xfrm>
            <a:off x="1199071" y="1164566"/>
            <a:ext cx="6715636" cy="4860000"/>
          </a:xfrm>
          <a:prstGeom prst="rect">
            <a:avLst/>
          </a:prstGeom>
          <a:noFill/>
          <a:ln w="9525">
            <a:noFill/>
            <a:miter lim="800000"/>
            <a:headEnd/>
            <a:tailEnd/>
          </a:ln>
        </p:spPr>
      </p:pic>
    </p:spTree>
    <p:extLst>
      <p:ext uri="{BB962C8B-B14F-4D97-AF65-F5344CB8AC3E}">
        <p14:creationId xmlns:p14="http://schemas.microsoft.com/office/powerpoint/2010/main" val="2453572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12607</TotalTime>
  <Words>3053</Words>
  <Application>Microsoft Macintosh PowerPoint</Application>
  <PresentationFormat>On-screen Show (4:3)</PresentationFormat>
  <Paragraphs>263</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Peru  </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749</cp:revision>
  <cp:lastPrinted>2012-06-12T19:26:24Z</cp:lastPrinted>
  <dcterms:created xsi:type="dcterms:W3CDTF">2008-01-10T17:37:13Z</dcterms:created>
  <dcterms:modified xsi:type="dcterms:W3CDTF">2014-12-05T21:10:27Z</dcterms:modified>
</cp:coreProperties>
</file>