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2" r:id="rId2"/>
    <p:sldId id="543" r:id="rId3"/>
    <p:sldId id="519" r:id="rId4"/>
    <p:sldId id="431" r:id="rId5"/>
    <p:sldId id="435" r:id="rId6"/>
    <p:sldId id="496" r:id="rId7"/>
    <p:sldId id="464" r:id="rId8"/>
    <p:sldId id="521" r:id="rId9"/>
    <p:sldId id="513" r:id="rId10"/>
    <p:sldId id="523" r:id="rId11"/>
    <p:sldId id="517" r:id="rId12"/>
    <p:sldId id="544" r:id="rId13"/>
    <p:sldId id="522" r:id="rId14"/>
    <p:sldId id="390" r:id="rId15"/>
    <p:sldId id="540"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5" r:id="rId40"/>
    <p:sldId id="546" r:id="rId41"/>
    <p:sldId id="547" r:id="rId42"/>
    <p:sldId id="548" r:id="rId43"/>
    <p:sldId id="549"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88851" autoAdjust="0"/>
  </p:normalViewPr>
  <p:slideViewPr>
    <p:cSldViewPr snapToGrid="0">
      <p:cViewPr>
        <p:scale>
          <a:sx n="110" d="100"/>
          <a:sy n="110" d="100"/>
        </p:scale>
        <p:origin x="-528" y="1512"/>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Benin,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42537775-91DB-460D-8F71-1A661DFFCA3F}" type="slidenum">
              <a:rPr lang="en-US">
                <a:solidFill>
                  <a:prstClr val="black"/>
                </a:solidFill>
              </a:rPr>
              <a:pPr/>
              <a:t>15</a:t>
            </a:fld>
            <a:endParaRPr lang="en-US" dirty="0">
              <a:solidFill>
                <a:prstClr val="black"/>
              </a:solidFill>
            </a:endParaRPr>
          </a:p>
        </p:txBody>
      </p:sp>
      <p:sp>
        <p:nvSpPr>
          <p:cNvPr id="72705" name="Rectangle 1"/>
          <p:cNvSpPr txBox="1">
            <a:spLocks noGrp="1" noRot="1" noChangeAspect="1" noChangeArrowheads="1"/>
          </p:cNvSpPr>
          <p:nvPr>
            <p:ph type="sldImg"/>
          </p:nvPr>
        </p:nvSpPr>
        <p:spPr bwMode="auto">
          <a:xfrm>
            <a:off x="0" y="0"/>
            <a:ext cx="1588" cy="15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6" name="Text Box 2"/>
          <p:cNvSpPr txBox="1">
            <a:spLocks noGrp="1" noChangeArrowheads="1"/>
          </p:cNvSpPr>
          <p:nvPr>
            <p:ph type="body" idx="1"/>
          </p:nvPr>
        </p:nvSpPr>
        <p:spPr bwMode="auto">
          <a:xfrm>
            <a:off x="0" y="0"/>
            <a:ext cx="1588" cy="15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0" marR="0" indent="0" algn="l" defTabSz="914400" rtl="0" eaLnBrk="1" fontAlgn="base" latinLnBrk="0" hangingPunct="0">
              <a:lnSpc>
                <a:spcPct val="100000"/>
              </a:lnSpc>
              <a:spcBef>
                <a:spcPct val="0"/>
              </a:spcBef>
              <a:spcAft>
                <a:spcPct val="0"/>
              </a:spcAft>
              <a:buClrTx/>
              <a:buSzTx/>
              <a:buFontTx/>
              <a:buNone/>
              <a:tabLst/>
              <a:defRPr/>
            </a:pPr>
            <a:r>
              <a:rPr lang="en-US" sz="2000" i="0" dirty="0" smtClean="0"/>
              <a:t>The 2014 </a:t>
            </a:r>
            <a:r>
              <a:rPr lang="en-US" sz="2000" i="1" dirty="0" smtClean="0"/>
              <a:t>Countdown profile </a:t>
            </a:r>
            <a:r>
              <a:rPr lang="en-US" sz="2000" i="0" smtClean="0"/>
              <a:t>for Benin</a:t>
            </a:r>
            <a:r>
              <a:rPr lang="en-US" sz="2000" i="0" baseline="0" smtClean="0"/>
              <a:t> </a:t>
            </a:r>
            <a:r>
              <a:rPr lang="en-US" sz="2000" i="0" dirty="0" smtClean="0"/>
              <a:t>has a wide range of data on maternal, newborn and child health.  It</a:t>
            </a:r>
            <a:r>
              <a:rPr lang="en-US" sz="2000" i="0" baseline="0" dirty="0" smtClean="0"/>
              <a:t> includes data for coverage of effective interventions for which there is internationally comparable data, where possible, including trend data.  </a:t>
            </a:r>
            <a:r>
              <a:rPr lang="en-US" sz="2000" i="0" dirty="0" smtClean="0">
                <a:solidFill>
                  <a:srgbClr val="FF0000"/>
                </a:solidFill>
              </a:rPr>
              <a:t>In</a:t>
            </a:r>
            <a:r>
              <a:rPr lang="en-US" sz="2000" i="0" baseline="0" dirty="0" smtClean="0">
                <a:solidFill>
                  <a:srgbClr val="FF0000"/>
                </a:solidFill>
              </a:rPr>
              <a:t> the  2014 Countdown profiles, and in this presentation, all data are the most recent available as of the time the profiles were developed in early 2014</a:t>
            </a:r>
            <a:r>
              <a:rPr lang="en-US" sz="2000" i="0" baseline="0" dirty="0" smtClean="0"/>
              <a:t>, with most data from the last nationally representative household survey.  </a:t>
            </a:r>
            <a:r>
              <a:rPr lang="en-US" sz="2000" i="0" baseline="0" dirty="0" smtClean="0">
                <a:solidFill>
                  <a:srgbClr val="FF0000"/>
                </a:solidFill>
              </a:rPr>
              <a:t>In some cases, more recent data have been released since the profile was published or this presentation was developed.</a:t>
            </a:r>
            <a:endParaRPr lang="en-US" sz="2000" i="0" dirty="0" smtClean="0">
              <a:solidFill>
                <a:srgbClr val="FF0000"/>
              </a:solidFill>
            </a:endParaRPr>
          </a:p>
          <a:p>
            <a:pPr eaLnBrk="1">
              <a:spcBef>
                <a:spcPct val="0"/>
              </a:spcBef>
            </a:pPr>
            <a:endParaRPr lang="en-US" sz="2000" dirty="0">
              <a:latin typeface="Arial" charset="0"/>
              <a:ea typeface="Microsoft YaHei" charset="-122"/>
            </a:endParaRPr>
          </a:p>
        </p:txBody>
      </p:sp>
      <p:sp>
        <p:nvSpPr>
          <p:cNvPr id="72707" name="Text Box 3"/>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fld id="{9D059B30-D1B0-42C6-8B93-DD88175C8166}" type="slidenum">
              <a:rPr lang="en-US" sz="1400">
                <a:solidFill>
                  <a:srgbClr val="000000"/>
                </a:solidFill>
                <a:latin typeface="Calibri" charset="0"/>
              </a:rPr>
              <a:pPr/>
              <a:t>15</a:t>
            </a:fld>
            <a:endParaRPr lang="en-US" sz="1400" dirty="0">
              <a:solidFill>
                <a:srgbClr val="000000"/>
              </a:solidFill>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0" baseline="0" dirty="0" smtClean="0"/>
              <a:t>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Benin’s official mortality statistics.)</a:t>
            </a:r>
          </a:p>
          <a:p>
            <a:r>
              <a:rPr lang="en-US" dirty="0" smtClean="0"/>
              <a:t>Other</a:t>
            </a:r>
            <a:r>
              <a:rPr lang="en-US" baseline="0" dirty="0" smtClean="0"/>
              <a:t> data sources are listed here and include </a:t>
            </a:r>
            <a:r>
              <a:rPr lang="en-US" dirty="0" smtClean="0"/>
              <a:t>country reports. </a:t>
            </a:r>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Benin </a:t>
            </a:r>
            <a:r>
              <a:rPr lang="en-US" i="1" dirty="0" smtClean="0"/>
              <a:t>Under—five child mortality rate </a:t>
            </a:r>
            <a:r>
              <a:rPr lang="en-US" dirty="0" smtClean="0"/>
              <a:t>and </a:t>
            </a:r>
            <a:r>
              <a:rPr lang="en-US" i="1" dirty="0" smtClean="0"/>
              <a:t>Maternal mortality ratio </a:t>
            </a:r>
            <a:r>
              <a:rPr lang="en-US" dirty="0" smtClean="0"/>
              <a:t>are declining, but are still too high.  Newer UN</a:t>
            </a:r>
            <a:r>
              <a:rPr lang="en-US" baseline="0" dirty="0" smtClean="0"/>
              <a:t> estimates show an Under-five mortality rate of 85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20124)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a:t>
            </a:r>
            <a:r>
              <a:rPr lang="en-US" i="0" baseline="0" dirty="0" smtClean="0"/>
              <a:t> Africa</a:t>
            </a:r>
            <a:r>
              <a:rPr lang="en-US" i="0" dirty="0" smtClean="0"/>
              <a:t>, including Benin,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Some 32% of child deaths occur in the neonatal period.  Most of these can be prevented.  Post-neonatal deaths can, also,</a:t>
            </a:r>
            <a:r>
              <a:rPr lang="en-US" baseline="0" dirty="0" smtClean="0"/>
              <a:t> mostly be prevented and come mainly from Malaria, Pneumonia, and Diarrhoea.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2013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to</a:t>
            </a:r>
            <a:r>
              <a:rPr lang="en-US" baseline="0" dirty="0" smtClean="0"/>
              <a:t> be 40%.</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86% of women attend </a:t>
            </a:r>
            <a:r>
              <a:rPr lang="en-US" i="1" baseline="0" dirty="0" smtClean="0"/>
              <a:t>Antenatal care  </a:t>
            </a:r>
            <a:r>
              <a:rPr lang="en-US" i="0" baseline="0" dirty="0" smtClean="0"/>
              <a:t>with a s</a:t>
            </a:r>
            <a:r>
              <a:rPr lang="en-US" baseline="0" dirty="0" smtClean="0"/>
              <a:t>killed provider at least once during pregnancy.  61% women attend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Rural C-Section rates are still below the minimum needed to save women’s lives.  Data for postnatal visits for mom and for baby are 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Benin has data for 4 out of 5 of the indicators related to </a:t>
            </a:r>
            <a:r>
              <a:rPr lang="en-US" i="0" dirty="0" err="1" smtClean="0"/>
              <a:t>immunisation</a:t>
            </a:r>
            <a:r>
              <a:rPr lang="en-US" i="0" dirty="0" smtClean="0"/>
              <a:t>. Benin’s </a:t>
            </a:r>
            <a:r>
              <a:rPr lang="en-US" i="1" dirty="0" smtClean="0"/>
              <a:t>Immunization</a:t>
            </a:r>
            <a:r>
              <a:rPr lang="en-US" dirty="0" smtClean="0"/>
              <a:t> coverage is</a:t>
            </a:r>
            <a:r>
              <a:rPr lang="en-US" baseline="0" dirty="0" smtClean="0"/>
              <a:t> relatively high, but still leaves many children unprotected.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2011-12 only 31% </a:t>
            </a:r>
            <a:r>
              <a:rPr lang="en-US" sz="1200" kern="1200" dirty="0" smtClean="0">
                <a:solidFill>
                  <a:schemeClr val="tx1"/>
                </a:solidFill>
                <a:latin typeface="+mn-lt"/>
                <a:ea typeface="+mn-ea"/>
                <a:cs typeface="+mn-cs"/>
              </a:rPr>
              <a:t>of children with suspected pneumonia were taken to an appropriate health provider for treatment.  </a:t>
            </a:r>
            <a:r>
              <a:rPr lang="en-US" baseline="0" dirty="0" smtClean="0"/>
              <a:t>Data on those receiving antibiotics is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 for diarrhoea careseeking or management</a:t>
            </a:r>
            <a:r>
              <a:rPr lang="en-US" baseline="0" dirty="0" smtClean="0"/>
              <a:t> shows some improvement from 1996.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Benin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Benin</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was increasing significantly by 2011-12.</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Stunting</a:t>
            </a:r>
            <a:r>
              <a:rPr lang="en-US" dirty="0" smtClean="0"/>
              <a:t> rates </a:t>
            </a:r>
            <a:r>
              <a:rPr lang="en-US" baseline="0" dirty="0" smtClean="0"/>
              <a:t>increased while percent of children underweight declined since 1996.</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t>
            </a:r>
            <a:r>
              <a:rPr lang="en-US" baseline="0" dirty="0" smtClean="0"/>
              <a:t>declined between 2006 and 2011-12.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continues to grow, especially in rural areas.  Around 31% of the rural population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While there have been some improvements in sanitation coverage, most are still using</a:t>
            </a:r>
            <a:r>
              <a:rPr lang="en-US" i="0" baseline="0" dirty="0" smtClean="0"/>
              <a:t> unimproved facilities or o</a:t>
            </a:r>
            <a:r>
              <a:rPr lang="en-US" i="0" dirty="0" smtClean="0"/>
              <a:t>pen defecation</a:t>
            </a:r>
            <a:r>
              <a:rPr lang="en-US" dirty="0" smtClean="0"/>
              <a:t>.   In rural areas 76% of the population</a:t>
            </a:r>
            <a:r>
              <a:rPr lang="en-US" baseline="0" dirty="0" smtClean="0"/>
              <a:t> practice open defecation.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Benin has adopted </a:t>
            </a:r>
            <a:r>
              <a:rPr lang="en-US" sz="1200" kern="1200" baseline="0" dirty="0" smtClean="0">
                <a:solidFill>
                  <a:schemeClr val="tx1"/>
                </a:solidFill>
                <a:latin typeface="+mn-lt"/>
                <a:ea typeface="+mn-ea"/>
                <a:cs typeface="+mn-cs"/>
              </a:rPr>
              <a:t>all </a:t>
            </a:r>
            <a:r>
              <a:rPr lang="en-US" sz="1200" kern="1200" dirty="0" smtClean="0">
                <a:solidFill>
                  <a:schemeClr val="tx1"/>
                </a:solidFill>
                <a:latin typeface="+mn-lt"/>
                <a:ea typeface="+mn-ea"/>
                <a:cs typeface="+mn-cs"/>
              </a:rPr>
              <a:t>of the policies being tracked by Countdown</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Implementing these policies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at scale can contribute to improved coverage of lifesaving interventions.</a:t>
            </a:r>
          </a:p>
          <a:p>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a:t>
            </a:r>
            <a:r>
              <a:rPr lang="en-US" baseline="0" dirty="0" smtClean="0"/>
              <a:t> </a:t>
            </a:r>
            <a:r>
              <a:rPr lang="en-US" i="1" baseline="0" dirty="0" smtClean="0"/>
              <a:t>Skilled birth attendant</a:t>
            </a:r>
            <a:r>
              <a:rPr lang="en-US" baseline="0" dirty="0" smtClean="0"/>
              <a:t>, </a:t>
            </a:r>
            <a:r>
              <a:rPr lang="en-US" i="1" baseline="0" dirty="0" smtClean="0"/>
              <a:t>A</a:t>
            </a:r>
            <a:r>
              <a:rPr lang="en-US" i="1" dirty="0" smtClean="0"/>
              <a:t>ntenatal care</a:t>
            </a:r>
            <a:r>
              <a:rPr lang="en-US" dirty="0" smtClean="0"/>
              <a:t>, and </a:t>
            </a:r>
            <a:r>
              <a:rPr lang="en-US" i="1" dirty="0" smtClean="0"/>
              <a:t>Demand for family planning satisfied</a:t>
            </a:r>
            <a:r>
              <a:rPr lang="en-US" i="1" baseline="0" dirty="0" smtClean="0"/>
              <a:t>  </a:t>
            </a:r>
            <a:r>
              <a:rPr lang="en-US" baseline="0" dirty="0" smtClean="0"/>
              <a:t>which often depend on facilities. </a:t>
            </a:r>
            <a:r>
              <a:rPr lang="en-US" sz="1200" kern="1200" dirty="0" smtClean="0">
                <a:solidFill>
                  <a:srgbClr val="FF0000"/>
                </a:solidFill>
                <a:latin typeface="+mn-lt"/>
                <a:ea typeface="+mn-ea"/>
                <a:cs typeface="+mn-cs"/>
              </a:rPr>
              <a:t>Only 2 interventions </a:t>
            </a:r>
            <a:r>
              <a:rPr lang="en-US" sz="1200" i="0" kern="1200" dirty="0" smtClean="0">
                <a:solidFill>
                  <a:srgbClr val="FF0000"/>
                </a:solidFill>
                <a:latin typeface="+mn-lt"/>
                <a:ea typeface="+mn-ea"/>
                <a:cs typeface="+mn-cs"/>
              </a:rPr>
              <a:t>(</a:t>
            </a:r>
            <a:r>
              <a:rPr lang="en-US" sz="1200" i="1" kern="1200" dirty="0" smtClean="0">
                <a:solidFill>
                  <a:srgbClr val="FF0000"/>
                </a:solidFill>
                <a:latin typeface="+mn-lt"/>
                <a:ea typeface="+mn-ea"/>
                <a:cs typeface="+mn-cs"/>
              </a:rPr>
              <a:t>Early initiation of breastfeeding</a:t>
            </a:r>
            <a:r>
              <a:rPr lang="en-US" sz="1200" i="1" kern="1200" baseline="0" dirty="0" smtClean="0">
                <a:solidFill>
                  <a:srgbClr val="FF0000"/>
                </a:solidFill>
                <a:latin typeface="+mn-lt"/>
                <a:ea typeface="+mn-ea"/>
                <a:cs typeface="+mn-cs"/>
              </a:rPr>
              <a:t> </a:t>
            </a:r>
            <a:r>
              <a:rPr lang="en-US" sz="1200" i="0" kern="1200" dirty="0" smtClean="0">
                <a:solidFill>
                  <a:srgbClr val="FF0000"/>
                </a:solidFill>
                <a:latin typeface="+mn-lt"/>
                <a:ea typeface="+mn-ea"/>
                <a:cs typeface="+mn-cs"/>
              </a:rPr>
              <a:t>and</a:t>
            </a:r>
            <a:r>
              <a:rPr lang="en-US" sz="1200" i="1" kern="1200" dirty="0" smtClean="0">
                <a:solidFill>
                  <a:srgbClr val="FF0000"/>
                </a:solidFill>
                <a:latin typeface="+mn-lt"/>
                <a:ea typeface="+mn-ea"/>
                <a:cs typeface="+mn-cs"/>
              </a:rPr>
              <a:t> ORT for children with diarrhoea</a:t>
            </a:r>
            <a:r>
              <a:rPr lang="en-US" sz="1200" i="0" kern="1200" dirty="0" smtClean="0">
                <a:solidFill>
                  <a:srgbClr val="FF0000"/>
                </a:solidFill>
                <a:latin typeface="+mn-lt"/>
                <a:ea typeface="+mn-ea"/>
                <a:cs typeface="+mn-cs"/>
              </a:rPr>
              <a:t>) show </a:t>
            </a:r>
            <a:r>
              <a:rPr lang="en-US" sz="1200" kern="1200" dirty="0" smtClean="0">
                <a:solidFill>
                  <a:srgbClr val="FF0000"/>
                </a:solidFill>
                <a:latin typeface="+mn-lt"/>
                <a:ea typeface="+mn-ea"/>
                <a:cs typeface="+mn-cs"/>
              </a:rPr>
              <a:t>much smaller gaps in coverage.</a:t>
            </a:r>
            <a:endParaRPr lang="en-US" i="1"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endParaRPr lang="en-US" baseline="0" dirty="0" smtClean="0"/>
          </a:p>
          <a:p>
            <a:r>
              <a:rPr lang="en-US" i="1" baseline="0" dirty="0" smtClean="0"/>
              <a:t>(Note: Additional Equity slides for Benin are included as optional at the end of this presentation and are also available on the Countdown website.)</a:t>
            </a:r>
            <a:endParaRPr lang="en-US" i="1" dirty="0" smtClean="0"/>
          </a:p>
          <a:p>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22153574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Benin</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b="1" i="1"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b="1" i="1"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6.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7.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8.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9.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noProof="0" dirty="0" smtClean="0">
                <a:solidFill>
                  <a:srgbClr val="800000"/>
                </a:solidFill>
                <a:latin typeface="+mj-lt"/>
                <a:ea typeface="+mj-ea"/>
                <a:cs typeface="Calibri" pitchFamily="34" charset="0"/>
              </a:rPr>
              <a:t>Benin</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a:t>
            </a:r>
            <a:r>
              <a:rPr lang="en-US" sz="2200" dirty="0" smtClean="0"/>
              <a:t>Contribute to </a:t>
            </a:r>
            <a:r>
              <a:rPr lang="en-US" sz="2200" dirty="0"/>
              <a:t>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endParaRPr lang="en-US" sz="2600" b="1" dirty="0" smtClean="0">
              <a:solidFill>
                <a:srgbClr val="800000"/>
              </a:solidFill>
            </a:endParaRP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Benin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ZA" dirty="0">
              <a:solidFill>
                <a:prstClr val="black"/>
              </a:solidFill>
            </a:endParaRPr>
          </a:p>
        </p:txBody>
      </p:sp>
      <p:pic>
        <p:nvPicPr>
          <p:cNvPr id="1027" name="Picture 3"/>
          <p:cNvPicPr>
            <a:picLocks noChangeAspect="1" noChangeArrowheads="1"/>
          </p:cNvPicPr>
          <p:nvPr/>
        </p:nvPicPr>
        <p:blipFill>
          <a:blip r:embed="rId4" cstate="print"/>
          <a:srcRect/>
          <a:stretch>
            <a:fillRect/>
          </a:stretch>
        </p:blipFill>
        <p:spPr bwMode="auto">
          <a:xfrm>
            <a:off x="-12675870" y="-16933545"/>
            <a:ext cx="5561338" cy="7200000"/>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4552950" y="3400425"/>
            <a:ext cx="38100" cy="57150"/>
          </a:xfrm>
          <a:prstGeom prst="rect">
            <a:avLst/>
          </a:prstGeom>
          <a:noFill/>
          <a:ln w="9525">
            <a:noFill/>
            <a:miter lim="800000"/>
            <a:headEnd/>
            <a:tailEnd/>
          </a:ln>
        </p:spPr>
      </p:pic>
    </p:spTree>
    <p:extLst>
      <p:ext uri="{BB962C8B-B14F-4D97-AF65-F5344CB8AC3E}">
        <p14:creationId xmlns:p14="http://schemas.microsoft.com/office/powerpoint/2010/main" val="554957350"/>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941608" y="268288"/>
            <a:ext cx="5797221"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88598" y="1500654"/>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309356" y="5185998"/>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85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56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27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405442" y="2009955"/>
            <a:ext cx="8397479" cy="3060000"/>
          </a:xfrm>
          <a:prstGeom prst="rect">
            <a:avLst/>
          </a:prstGeom>
          <a:noFill/>
          <a:ln w="9525">
            <a:noFill/>
            <a:miter lim="800000"/>
            <a:headEnd/>
            <a:tailEnd/>
          </a:ln>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16107" y="2042573"/>
            <a:ext cx="3113689"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r>
              <a:rPr lang="en-US" sz="2400" dirty="0">
                <a:latin typeface="+mn-lt"/>
              </a:rPr>
              <a:t>Haemorrhage – </a:t>
            </a:r>
            <a:r>
              <a:rPr lang="en-US" sz="2400" dirty="0" smtClean="0">
                <a:latin typeface="+mn-lt"/>
              </a:rPr>
              <a:t>25%</a:t>
            </a:r>
            <a:endParaRPr lang="en-US" sz="2400" dirty="0">
              <a:latin typeface="+mn-lt"/>
            </a:endParaRPr>
          </a:p>
          <a:p>
            <a:r>
              <a:rPr lang="en-US" sz="2400" dirty="0">
                <a:latin typeface="+mn-lt"/>
              </a:rPr>
              <a:t>Hypertension – </a:t>
            </a:r>
            <a:r>
              <a:rPr lang="en-US" sz="2400" dirty="0" smtClean="0">
                <a:latin typeface="+mn-lt"/>
              </a:rPr>
              <a:t>16%</a:t>
            </a:r>
          </a:p>
          <a:p>
            <a:pPr lvl="0"/>
            <a:r>
              <a:rPr lang="en-US" sz="2400" dirty="0">
                <a:solidFill>
                  <a:prstClr val="black"/>
                </a:solidFill>
                <a:latin typeface="Calibri"/>
              </a:rPr>
              <a:t>Unsafe abortion – </a:t>
            </a:r>
            <a:r>
              <a:rPr lang="en-US" sz="2400" dirty="0" smtClean="0">
                <a:solidFill>
                  <a:prstClr val="black"/>
                </a:solidFill>
                <a:latin typeface="Calibri"/>
              </a:rPr>
              <a:t>10%</a:t>
            </a:r>
            <a:endParaRPr lang="en-US" sz="2400" dirty="0"/>
          </a:p>
          <a:p>
            <a:r>
              <a:rPr lang="en-US" sz="2400" dirty="0" smtClean="0">
                <a:latin typeface="+mn-lt"/>
              </a:rPr>
              <a:t>Sepsis – 10%</a:t>
            </a:r>
          </a:p>
          <a:p>
            <a:r>
              <a:rPr lang="en-US" sz="2400" dirty="0" smtClean="0">
                <a:latin typeface="+mn-lt"/>
              </a:rPr>
              <a:t>Embolism 2%</a:t>
            </a:r>
          </a:p>
          <a:p>
            <a:pPr>
              <a:defRPr/>
            </a:pPr>
            <a:endParaRPr lang="en-US" sz="2000" i="1"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77706" y="268288"/>
            <a:ext cx="6185140" cy="1077218"/>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sub-Saharan African mothers die?</a:t>
            </a:r>
            <a:endParaRPr lang="en-US" sz="32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3450566" y="1423358"/>
            <a:ext cx="5466491" cy="3600000"/>
          </a:xfrm>
          <a:prstGeom prst="rect">
            <a:avLst/>
          </a:prstGeom>
          <a:noFill/>
          <a:ln w="9525">
            <a:noFill/>
            <a:miter lim="800000"/>
            <a:headEnd/>
            <a:tailEnd/>
          </a:ln>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68400" y="2051199"/>
            <a:ext cx="254083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32%</a:t>
            </a:r>
          </a:p>
          <a:p>
            <a:pPr>
              <a:defRPr/>
            </a:pPr>
            <a:r>
              <a:rPr lang="en-US" sz="2400" dirty="0" smtClean="0">
                <a:latin typeface="+mn-lt"/>
                <a:cs typeface="Calibri" pitchFamily="34" charset="0"/>
              </a:rPr>
              <a:t>Malaria – 21%</a:t>
            </a:r>
            <a:endParaRPr lang="en-US" sz="2400" dirty="0">
              <a:latin typeface="+mn-lt"/>
              <a:cs typeface="Calibri" pitchFamily="34" charset="0"/>
            </a:endParaRPr>
          </a:p>
          <a:p>
            <a:pPr>
              <a:defRPr/>
            </a:pPr>
            <a:r>
              <a:rPr lang="en-US" sz="2400" dirty="0">
                <a:solidFill>
                  <a:prstClr val="black"/>
                </a:solidFill>
                <a:latin typeface="+mn-lt"/>
                <a:cs typeface="Calibri" pitchFamily="34" charset="0"/>
              </a:rPr>
              <a:t>Pneumonia – </a:t>
            </a:r>
            <a:r>
              <a:rPr lang="en-US" sz="2400" dirty="0" smtClean="0">
                <a:solidFill>
                  <a:prstClr val="black"/>
                </a:solidFill>
                <a:latin typeface="+mn-lt"/>
                <a:cs typeface="Calibri" pitchFamily="34" charset="0"/>
              </a:rPr>
              <a:t>13% </a:t>
            </a: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9%</a:t>
            </a:r>
          </a:p>
          <a:p>
            <a:pPr>
              <a:defRPr/>
            </a:pPr>
            <a:r>
              <a:rPr lang="en-US" sz="2400" dirty="0" smtClean="0">
                <a:latin typeface="+mn-lt"/>
                <a:cs typeface="Calibri" pitchFamily="34" charset="0"/>
              </a:rPr>
              <a:t>Injuries – 5%</a:t>
            </a: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60452" y="268288"/>
            <a:ext cx="6124755"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Beninese children die?</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3010619" y="1423358"/>
            <a:ext cx="5747741" cy="3960000"/>
          </a:xfrm>
          <a:prstGeom prst="rect">
            <a:avLst/>
          </a:prstGeom>
          <a:noFill/>
          <a:ln w="9525">
            <a:noFill/>
            <a:miter lim="800000"/>
            <a:headEnd/>
            <a:tailEnd/>
          </a:ln>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a:xfrm>
            <a:off x="0" y="6570662"/>
            <a:ext cx="4691063" cy="287338"/>
          </a:xfrm>
        </p:spPr>
        <p:txBody>
          <a:bodyPr/>
          <a:lstStyle/>
          <a:p>
            <a:r>
              <a:rPr lang="en-US" dirty="0" smtClean="0"/>
              <a:t>Countdown to 2015 Report. 2014.</a:t>
            </a:r>
            <a:endParaRPr lang="en-US" dirty="0"/>
          </a:p>
        </p:txBody>
      </p:sp>
      <p:sp>
        <p:nvSpPr>
          <p:cNvPr id="10" name="Rectangle 8"/>
          <p:cNvSpPr>
            <a:spLocks noChangeArrowheads="1"/>
          </p:cNvSpPr>
          <p:nvPr/>
        </p:nvSpPr>
        <p:spPr bwMode="auto">
          <a:xfrm>
            <a:off x="5486486" y="294441"/>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690113" y="1078303"/>
            <a:ext cx="7687306" cy="5400000"/>
          </a:xfrm>
          <a:prstGeom prst="rect">
            <a:avLst/>
          </a:prstGeom>
          <a:noFill/>
          <a:ln w="9525">
            <a:noFill/>
            <a:miter lim="800000"/>
            <a:headEnd/>
            <a:tailEnd/>
          </a:ln>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1311216" y="457199"/>
            <a:ext cx="6820722" cy="5400000"/>
          </a:xfrm>
          <a:prstGeom prst="rect">
            <a:avLst/>
          </a:prstGeom>
          <a:noFill/>
          <a:ln w="9525">
            <a:noFill/>
            <a:miter lim="800000"/>
            <a:headEnd/>
            <a:tailEnd/>
          </a:ln>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1207699" y="1035170"/>
            <a:ext cx="6955714" cy="5400000"/>
          </a:xfrm>
          <a:prstGeom prst="rect">
            <a:avLst/>
          </a:prstGeom>
          <a:noFill/>
          <a:ln w="9525">
            <a:noFill/>
            <a:miter lim="800000"/>
            <a:headEnd/>
            <a:tailEnd/>
          </a:ln>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7170" name="Picture 2"/>
          <p:cNvPicPr>
            <a:picLocks noChangeAspect="1" noChangeArrowheads="1"/>
          </p:cNvPicPr>
          <p:nvPr/>
        </p:nvPicPr>
        <p:blipFill>
          <a:blip r:embed="rId3" cstate="print"/>
          <a:srcRect/>
          <a:stretch>
            <a:fillRect/>
          </a:stretch>
        </p:blipFill>
        <p:spPr bwMode="auto">
          <a:xfrm>
            <a:off x="1337094" y="1035170"/>
            <a:ext cx="6750000" cy="5400000"/>
          </a:xfrm>
          <a:prstGeom prst="rect">
            <a:avLst/>
          </a:prstGeom>
          <a:noFill/>
          <a:ln w="9525">
            <a:noFill/>
            <a:miter lim="800000"/>
            <a:headEnd/>
            <a:tailEnd/>
          </a:ln>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1181820" y="974785"/>
            <a:ext cx="7223050" cy="5400000"/>
          </a:xfrm>
          <a:prstGeom prst="rect">
            <a:avLst/>
          </a:prstGeom>
          <a:noFill/>
          <a:ln w="9525">
            <a:noFill/>
            <a:miter lim="800000"/>
            <a:headEnd/>
            <a:tailEnd/>
          </a:ln>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a:xfrm>
            <a:off x="0" y="6570662"/>
            <a:ext cx="4691063" cy="287338"/>
          </a:xfrm>
        </p:spPr>
        <p:txBody>
          <a:bodyPr/>
          <a:lstStyle/>
          <a:p>
            <a:r>
              <a:rPr lang="en-US" dirty="0" smtClean="0"/>
              <a:t>Countdown to 2015 Report. 2014</a:t>
            </a:r>
          </a:p>
          <a:p>
            <a:r>
              <a:rPr lang="en-US" dirty="0" smtClean="0"/>
              <a:t>.</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9218" name="Picture 2"/>
          <p:cNvPicPr>
            <a:picLocks noChangeAspect="1" noChangeArrowheads="1"/>
          </p:cNvPicPr>
          <p:nvPr/>
        </p:nvPicPr>
        <p:blipFill>
          <a:blip r:embed="rId3" cstate="print"/>
          <a:srcRect/>
          <a:stretch>
            <a:fillRect/>
          </a:stretch>
        </p:blipFill>
        <p:spPr bwMode="auto">
          <a:xfrm>
            <a:off x="905773" y="1043796"/>
            <a:ext cx="7536550" cy="5400000"/>
          </a:xfrm>
          <a:prstGeom prst="rect">
            <a:avLst/>
          </a:prstGeom>
          <a:noFill/>
          <a:ln w="9525">
            <a:noFill/>
            <a:miter lim="800000"/>
            <a:headEnd/>
            <a:tailEnd/>
          </a:ln>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srcRect/>
          <a:stretch>
            <a:fillRect/>
          </a:stretch>
        </p:blipFill>
        <p:spPr bwMode="auto">
          <a:xfrm>
            <a:off x="1181824" y="1190445"/>
            <a:ext cx="7119166" cy="5040000"/>
          </a:xfrm>
          <a:prstGeom prst="rect">
            <a:avLst/>
          </a:prstGeom>
          <a:noFill/>
          <a:ln w="9525">
            <a:noFill/>
            <a:miter lim="800000"/>
            <a:headEnd/>
            <a:tailEnd/>
          </a:ln>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srcRect/>
          <a:stretch>
            <a:fillRect/>
          </a:stretch>
        </p:blipFill>
        <p:spPr bwMode="auto">
          <a:xfrm>
            <a:off x="1328468" y="1242204"/>
            <a:ext cx="6933294" cy="5040000"/>
          </a:xfrm>
          <a:prstGeom prst="rect">
            <a:avLst/>
          </a:prstGeom>
          <a:noFill/>
          <a:ln w="9525">
            <a:noFill/>
            <a:miter lim="800000"/>
            <a:headEnd/>
            <a:tailEnd/>
          </a:ln>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srcRect/>
          <a:stretch>
            <a:fillRect/>
          </a:stretch>
        </p:blipFill>
        <p:spPr bwMode="auto">
          <a:xfrm>
            <a:off x="1061056" y="1224951"/>
            <a:ext cx="7277405" cy="4860000"/>
          </a:xfrm>
          <a:prstGeom prst="rect">
            <a:avLst/>
          </a:prstGeom>
          <a:noFill/>
          <a:ln w="9525">
            <a:noFill/>
            <a:miter lim="800000"/>
            <a:headEnd/>
            <a:tailEnd/>
          </a:ln>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Benin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srcRect/>
          <a:stretch>
            <a:fillRect/>
          </a:stretch>
        </p:blipFill>
        <p:spPr bwMode="auto">
          <a:xfrm>
            <a:off x="1017922" y="1043796"/>
            <a:ext cx="7517622" cy="5040000"/>
          </a:xfrm>
          <a:prstGeom prst="rect">
            <a:avLst/>
          </a:prstGeom>
          <a:noFill/>
          <a:ln w="9525">
            <a:noFill/>
            <a:miter lim="800000"/>
            <a:headEnd/>
            <a:tailEnd/>
          </a:ln>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srcRect/>
          <a:stretch>
            <a:fillRect/>
          </a:stretch>
        </p:blipFill>
        <p:spPr bwMode="auto">
          <a:xfrm>
            <a:off x="1233578" y="974785"/>
            <a:ext cx="7032406" cy="5400000"/>
          </a:xfrm>
          <a:prstGeom prst="rect">
            <a:avLst/>
          </a:prstGeom>
          <a:noFill/>
          <a:ln w="9525">
            <a:noFill/>
            <a:miter lim="800000"/>
            <a:headEnd/>
            <a:tailEnd/>
          </a:ln>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srcRect/>
          <a:stretch>
            <a:fillRect/>
          </a:stretch>
        </p:blipFill>
        <p:spPr bwMode="auto">
          <a:xfrm>
            <a:off x="1199072" y="1017917"/>
            <a:ext cx="6855090" cy="5400000"/>
          </a:xfrm>
          <a:prstGeom prst="rect">
            <a:avLst/>
          </a:prstGeom>
          <a:noFill/>
          <a:ln w="9525">
            <a:noFill/>
            <a:miter lim="800000"/>
            <a:headEnd/>
            <a:tailEnd/>
          </a:ln>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6386" name="Picture 2"/>
          <p:cNvPicPr>
            <a:picLocks noChangeAspect="1" noChangeArrowheads="1"/>
          </p:cNvPicPr>
          <p:nvPr/>
        </p:nvPicPr>
        <p:blipFill>
          <a:blip r:embed="rId3" cstate="print"/>
          <a:srcRect/>
          <a:stretch>
            <a:fillRect/>
          </a:stretch>
        </p:blipFill>
        <p:spPr bwMode="auto">
          <a:xfrm>
            <a:off x="1500998" y="983411"/>
            <a:ext cx="6424615" cy="5400000"/>
          </a:xfrm>
          <a:prstGeom prst="rect">
            <a:avLst/>
          </a:prstGeom>
          <a:noFill/>
          <a:ln w="9525">
            <a:noFill/>
            <a:miter lim="800000"/>
            <a:headEnd/>
            <a:tailEnd/>
          </a:ln>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7410" name="Picture 2"/>
          <p:cNvPicPr>
            <a:picLocks noChangeAspect="1" noChangeArrowheads="1"/>
          </p:cNvPicPr>
          <p:nvPr/>
        </p:nvPicPr>
        <p:blipFill>
          <a:blip r:embed="rId3" cstate="print"/>
          <a:srcRect/>
          <a:stretch>
            <a:fillRect/>
          </a:stretch>
        </p:blipFill>
        <p:spPr bwMode="auto">
          <a:xfrm>
            <a:off x="1440611" y="957532"/>
            <a:ext cx="6445520" cy="5400000"/>
          </a:xfrm>
          <a:prstGeom prst="rect">
            <a:avLst/>
          </a:prstGeom>
          <a:noFill/>
          <a:ln w="9525">
            <a:noFill/>
            <a:miter lim="800000"/>
            <a:headEnd/>
            <a:tailEnd/>
          </a:ln>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500301"/>
            <a:ext cx="8229600" cy="487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YES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YES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94549"/>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8.3 </a:t>
            </a:r>
            <a:r>
              <a:rPr lang="en-US" sz="2200" dirty="0"/>
              <a:t>(</a:t>
            </a:r>
            <a:r>
              <a:rPr lang="en-US" sz="2200" dirty="0" smtClean="0"/>
              <a:t>2008)</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34% </a:t>
            </a:r>
            <a:r>
              <a:rPr lang="en-US" sz="2200" dirty="0" smtClean="0"/>
              <a:t>(2011)</a:t>
            </a:r>
            <a:r>
              <a:rPr lang="en-US" sz="2200" b="1" dirty="0" smtClean="0">
                <a:solidFill>
                  <a:srgbClr val="800000"/>
                </a:solidFill>
              </a:rPr>
              <a:t> </a:t>
            </a:r>
            <a:r>
              <a:rPr lang="en-US" sz="2200" dirty="0" smtClean="0"/>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$70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10%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44%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$26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$43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745182" y="383743"/>
            <a:ext cx="40719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46320" y="1066800"/>
            <a:ext cx="4050030" cy="615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ts val="600"/>
              </a:spcBef>
              <a:spcAft>
                <a:spcPts val="600"/>
              </a:spcAft>
              <a:defRPr/>
            </a:pPr>
            <a:r>
              <a:rPr lang="en-US" sz="2800" b="1" dirty="0" smtClean="0">
                <a:cs typeface="Calibri" pitchFamily="34" charset="0"/>
              </a:rPr>
              <a:t>Benin</a:t>
            </a:r>
            <a:endParaRPr lang="en-US" sz="2800" b="1" dirty="0" smtClean="0">
              <a:cs typeface="Calibri" pitchFamily="34" charset="0"/>
            </a:endParaRPr>
          </a:p>
          <a:p>
            <a:pPr>
              <a:spcBef>
                <a:spcPts val="600"/>
              </a:spcBef>
              <a:spcAft>
                <a:spcPts val="600"/>
              </a:spcAft>
              <a:defRPr/>
            </a:pPr>
            <a:r>
              <a:rPr lang="en-US" sz="2800" dirty="0" smtClean="0">
                <a:cs typeface="Calibri" pitchFamily="34" charset="0"/>
              </a:rPr>
              <a:t>The </a:t>
            </a:r>
            <a:r>
              <a:rPr lang="en-US" sz="2800" dirty="0" smtClean="0">
                <a:cs typeface="Calibri" pitchFamily="34" charset="0"/>
              </a:rPr>
              <a:t>wide bars for most indicators show  important </a:t>
            </a:r>
            <a:r>
              <a:rPr lang="en-US" sz="2800" b="1" dirty="0" smtClean="0">
                <a:solidFill>
                  <a:srgbClr val="990033"/>
                </a:solidFill>
                <a:cs typeface="Calibri" pitchFamily="34" charset="0"/>
              </a:rPr>
              <a:t>inequalities in coverage </a:t>
            </a:r>
            <a:r>
              <a:rPr lang="en-US" sz="2800" dirty="0" smtClean="0">
                <a:cs typeface="Calibri" pitchFamily="34" charset="0"/>
              </a:rPr>
              <a:t>in Benin. </a:t>
            </a:r>
          </a:p>
          <a:p>
            <a:pPr>
              <a:spcBef>
                <a:spcPts val="600"/>
              </a:spcBef>
              <a:spcAft>
                <a:spcPts val="600"/>
              </a:spcAft>
              <a:defRPr/>
            </a:pPr>
            <a:r>
              <a:rPr lang="en-US" sz="2800" dirty="0" smtClean="0">
                <a:cs typeface="Calibri" pitchFamily="34" charset="0"/>
              </a:rPr>
              <a:t>Inequality is greatest for skilled birth attendant, family planning, and antenatal care.</a:t>
            </a:r>
          </a:p>
          <a:p>
            <a:pPr>
              <a:spcBef>
                <a:spcPts val="600"/>
              </a:spcBef>
              <a:spcAft>
                <a:spcPts val="600"/>
              </a:spcAft>
              <a:defRPr/>
            </a:pPr>
            <a:r>
              <a:rPr lang="en-US" sz="2800" dirty="0" smtClean="0">
                <a:cs typeface="Calibri" pitchFamily="34" charset="0"/>
              </a:rPr>
              <a:t>Only ORT for diarrhoea and early breastfeeding show much smaller </a:t>
            </a:r>
            <a:r>
              <a:rPr lang="en-US" sz="2800" b="1" dirty="0" smtClean="0">
                <a:solidFill>
                  <a:schemeClr val="accent2">
                    <a:lumMod val="75000"/>
                  </a:schemeClr>
                </a:solidFill>
                <a:cs typeface="Calibri" pitchFamily="34" charset="0"/>
              </a:rPr>
              <a:t>gaps</a:t>
            </a:r>
            <a:r>
              <a:rPr lang="en-US" sz="2800" dirty="0" smtClean="0">
                <a:cs typeface="Calibri" pitchFamily="34" charset="0"/>
              </a:rPr>
              <a:t> </a:t>
            </a:r>
            <a:r>
              <a:rPr lang="en-US" sz="2800" b="1" dirty="0" smtClean="0">
                <a:solidFill>
                  <a:schemeClr val="accent2">
                    <a:lumMod val="75000"/>
                  </a:schemeClr>
                </a:solidFill>
                <a:cs typeface="Calibri" pitchFamily="34" charset="0"/>
              </a:rPr>
              <a:t>in coverage.</a:t>
            </a:r>
            <a:endParaRPr lang="en-US" sz="2800" b="1" dirty="0">
              <a:solidFill>
                <a:schemeClr val="accent2">
                  <a:lumMod val="75000"/>
                </a:schemeClr>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434" name="Picture 2"/>
          <p:cNvPicPr>
            <a:picLocks noChangeAspect="1" noChangeArrowheads="1"/>
          </p:cNvPicPr>
          <p:nvPr/>
        </p:nvPicPr>
        <p:blipFill>
          <a:blip r:embed="rId3" cstate="print"/>
          <a:srcRect/>
          <a:stretch>
            <a:fillRect/>
          </a:stretch>
        </p:blipFill>
        <p:spPr bwMode="auto">
          <a:xfrm>
            <a:off x="750498" y="552091"/>
            <a:ext cx="3551087" cy="5400000"/>
          </a:xfrm>
          <a:prstGeom prst="rect">
            <a:avLst/>
          </a:prstGeom>
          <a:noFill/>
          <a:ln w="9525">
            <a:noFill/>
            <a:miter lim="800000"/>
            <a:headEnd/>
            <a:tailEnd/>
          </a:ln>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Benin </a:t>
            </a:r>
            <a:endParaRPr lang="en-US" sz="4600" dirty="0"/>
          </a:p>
        </p:txBody>
      </p:sp>
    </p:spTree>
    <p:extLst>
      <p:ext uri="{BB962C8B-B14F-4D97-AF65-F5344CB8AC3E}">
        <p14:creationId xmlns:p14="http://schemas.microsoft.com/office/powerpoint/2010/main" val="284334939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Benin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71998" y="1733412"/>
            <a:ext cx="5400003" cy="4867200"/>
          </a:xfrm>
          <a:prstGeom prst="rect">
            <a:avLst/>
          </a:prstGeom>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71998" y="1671952"/>
            <a:ext cx="5400003" cy="4867200"/>
          </a:xfrm>
          <a:prstGeom prst="rect">
            <a:avLst/>
          </a:prstGeom>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883943" y="1136296"/>
            <a:ext cx="7376114" cy="5414400"/>
          </a:xfrm>
          <a:prstGeom prst="rect">
            <a:avLst/>
          </a:prstGeom>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865692" y="1115465"/>
            <a:ext cx="7412615" cy="5410800"/>
          </a:xfrm>
          <a:prstGeom prst="rect">
            <a:avLst/>
          </a:prstGeom>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12409</TotalTime>
  <Words>3004</Words>
  <Application>Microsoft Macintosh PowerPoint</Application>
  <PresentationFormat>On-screen Show (4:3)</PresentationFormat>
  <Paragraphs>265</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Benin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741</cp:revision>
  <cp:lastPrinted>2012-06-12T19:26:24Z</cp:lastPrinted>
  <dcterms:created xsi:type="dcterms:W3CDTF">2008-01-10T17:37:13Z</dcterms:created>
  <dcterms:modified xsi:type="dcterms:W3CDTF">2014-12-03T11:03:55Z</dcterms:modified>
</cp:coreProperties>
</file>