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34" r:id="rId2"/>
    <p:sldId id="535" r:id="rId3"/>
    <p:sldId id="519" r:id="rId4"/>
    <p:sldId id="431" r:id="rId5"/>
    <p:sldId id="435" r:id="rId6"/>
    <p:sldId id="496" r:id="rId7"/>
    <p:sldId id="464" r:id="rId8"/>
    <p:sldId id="521" r:id="rId9"/>
    <p:sldId id="513" r:id="rId10"/>
    <p:sldId id="523" r:id="rId11"/>
    <p:sldId id="517" r:id="rId12"/>
    <p:sldId id="536" r:id="rId13"/>
    <p:sldId id="522" r:id="rId14"/>
    <p:sldId id="390" r:id="rId15"/>
    <p:sldId id="412" r:id="rId16"/>
    <p:sldId id="518" r:id="rId17"/>
    <p:sldId id="500" r:id="rId18"/>
    <p:sldId id="413" r:id="rId19"/>
    <p:sldId id="542"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37" r:id="rId40"/>
    <p:sldId id="538" r:id="rId41"/>
    <p:sldId id="539" r:id="rId42"/>
    <p:sldId id="540" r:id="rId43"/>
    <p:sldId id="541"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0805" autoAdjust="0"/>
  </p:normalViewPr>
  <p:slideViewPr>
    <p:cSldViewPr snapToGrid="0">
      <p:cViewPr>
        <p:scale>
          <a:sx n="110" d="100"/>
          <a:sy n="110" d="100"/>
        </p:scale>
        <p:origin x="-496" y="1072"/>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South Africa,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South</a:t>
            </a:r>
            <a:r>
              <a:rPr lang="en-US" i="0" baseline="0" dirty="0" smtClean="0"/>
              <a:t> Africa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South Africa’s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South Africa </a:t>
            </a:r>
            <a:r>
              <a:rPr lang="en-US" i="1" dirty="0" smtClean="0"/>
              <a:t>Under—five child mortality rate </a:t>
            </a:r>
            <a:r>
              <a:rPr lang="en-US" dirty="0" smtClean="0"/>
              <a:t>and </a:t>
            </a:r>
            <a:r>
              <a:rPr lang="en-US" i="1" dirty="0" smtClean="0"/>
              <a:t>Maternal mortality ratio </a:t>
            </a:r>
            <a:r>
              <a:rPr lang="en-US" dirty="0" smtClean="0"/>
              <a:t>are still high.  Newer UN</a:t>
            </a:r>
            <a:r>
              <a:rPr lang="en-US" baseline="0" dirty="0" smtClean="0"/>
              <a:t> estimates show an Under-five mortality rate of 44 for 2013.</a:t>
            </a:r>
            <a:endParaRPr lang="en-US" dirty="0" smtClean="0"/>
          </a:p>
          <a:p>
            <a:endParaRPr lang="en-US" i="1"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South</a:t>
            </a:r>
            <a:r>
              <a:rPr lang="en-US" i="0" baseline="0" dirty="0" smtClean="0"/>
              <a:t> Africa</a:t>
            </a:r>
            <a:r>
              <a:rPr lang="en-US" i="0" dirty="0" smtClean="0"/>
              <a:t>,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South Africa, some </a:t>
            </a:r>
            <a:r>
              <a:rPr lang="en-US" dirty="0" smtClean="0"/>
              <a:t>34% </a:t>
            </a:r>
            <a:r>
              <a:rPr lang="en-US" dirty="0" smtClean="0"/>
              <a:t>of child deaths occur in the neonatal period.  Most of these can be prevented.  Post-neonatal deaths can, also,</a:t>
            </a:r>
            <a:r>
              <a:rPr lang="en-US" baseline="0" dirty="0" smtClean="0"/>
              <a:t> mostly be prevented and come mainly from HIV/AIDS, Pneumonia,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It’s useful to consider what delivery strategies are used to deliver these interventions and how</a:t>
            </a:r>
            <a:r>
              <a:rPr lang="en-US" baseline="0" dirty="0" smtClean="0"/>
              <a:t> to overcome </a:t>
            </a:r>
            <a:r>
              <a:rPr lang="en-US" i="0" baseline="0" dirty="0" smtClean="0"/>
              <a:t>barriers to delivery or utilization of key services.</a:t>
            </a:r>
          </a:p>
          <a:p>
            <a:r>
              <a:rPr lang="en-US" i="0" baseline="0" dirty="0" smtClean="0"/>
              <a:t>No data </a:t>
            </a:r>
            <a:r>
              <a:rPr lang="en-US" i="0" baseline="0" dirty="0" smtClean="0"/>
              <a:t>are </a:t>
            </a:r>
            <a:r>
              <a:rPr lang="en-US" i="0" baseline="0" dirty="0" smtClean="0"/>
              <a:t>available for </a:t>
            </a:r>
            <a:r>
              <a:rPr lang="en-US" i="1" baseline="0" dirty="0" smtClean="0"/>
              <a:t>Postnatal 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very high,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a:t>
            </a:r>
            <a:r>
              <a:rPr lang="en-US" dirty="0" smtClean="0"/>
              <a:t>83%</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South Africa, a</a:t>
            </a:r>
            <a:r>
              <a:rPr lang="en-US" dirty="0" smtClean="0"/>
              <a:t>lmost </a:t>
            </a:r>
            <a:r>
              <a:rPr lang="en-US" dirty="0" smtClean="0"/>
              <a:t>all</a:t>
            </a:r>
            <a:r>
              <a:rPr lang="en-US" baseline="0" dirty="0" smtClean="0"/>
              <a:t>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87%</a:t>
            </a:r>
            <a:r>
              <a:rPr lang="en-US" sz="1200" kern="1200" baseline="0" dirty="0" smtClean="0">
                <a:solidFill>
                  <a:schemeClr val="tx1"/>
                </a:solidFill>
                <a:latin typeface="+mn-lt"/>
                <a:ea typeface="+mn-ea"/>
                <a:cs typeface="+mn-cs"/>
              </a:rPr>
              <a:t> of </a:t>
            </a:r>
            <a:r>
              <a:rPr lang="en-US" sz="1200" kern="1200" dirty="0" smtClean="0">
                <a:solidFill>
                  <a:schemeClr val="tx1"/>
                </a:solidFill>
                <a:latin typeface="+mn-lt"/>
                <a:ea typeface="+mn-ea"/>
                <a:cs typeface="+mn-cs"/>
              </a:rPr>
              <a:t>women </a:t>
            </a:r>
            <a:r>
              <a:rPr lang="en-US" sz="1200" kern="1200" dirty="0" smtClean="0">
                <a:solidFill>
                  <a:schemeClr val="tx1"/>
                </a:solidFill>
                <a:latin typeface="+mn-lt"/>
                <a:ea typeface="+mn-ea"/>
                <a:cs typeface="+mn-cs"/>
              </a:rPr>
              <a:t>are attending the necessary 4 visits, 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Data for </a:t>
            </a:r>
            <a:r>
              <a:rPr lang="en-US" i="1" baseline="0" dirty="0" smtClean="0"/>
              <a:t>Postnatal visit</a:t>
            </a:r>
            <a:r>
              <a:rPr lang="en-US" baseline="0" dirty="0" smtClean="0"/>
              <a:t> for mom or baby and for </a:t>
            </a:r>
            <a:r>
              <a:rPr lang="en-US" i="1" baseline="0" dirty="0" smtClean="0"/>
              <a:t>Women with low body mass </a:t>
            </a:r>
            <a:r>
              <a:rPr lang="en-US" baseline="0" dirty="0" smtClean="0"/>
              <a:t>is 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In South </a:t>
            </a:r>
            <a:r>
              <a:rPr lang="en-US" i="0" dirty="0" smtClean="0"/>
              <a:t>Africa’s </a:t>
            </a:r>
            <a:r>
              <a:rPr lang="en-US" i="1" dirty="0" smtClean="0"/>
              <a:t>Immunization</a:t>
            </a:r>
            <a:r>
              <a:rPr lang="en-US" dirty="0" smtClean="0"/>
              <a:t> coverage </a:t>
            </a:r>
            <a:r>
              <a:rPr lang="en-US" dirty="0" smtClean="0"/>
              <a:t>is</a:t>
            </a:r>
            <a:r>
              <a:rPr lang="en-US" baseline="0" dirty="0" smtClean="0"/>
              <a:t> comparatively high but still shows room for improvement, in particular for </a:t>
            </a:r>
            <a:r>
              <a:rPr lang="en-US" baseline="0" dirty="0" err="1" smtClean="0"/>
              <a:t>Hib</a:t>
            </a:r>
            <a:r>
              <a:rPr lang="en-US" baseline="0" dirty="0" smtClean="0"/>
              <a:t> and the rotavirus vaccine.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2003 some 65% of </a:t>
            </a:r>
            <a:r>
              <a:rPr lang="en-US" sz="1200" kern="1200" dirty="0" smtClean="0">
                <a:solidFill>
                  <a:schemeClr val="tx1"/>
                </a:solidFill>
                <a:latin typeface="+mn-lt"/>
                <a:ea typeface="+mn-ea"/>
                <a:cs typeface="+mn-cs"/>
              </a:rPr>
              <a:t>children with suspected pneumonia were taken to an appropriate health provider for treatment.</a:t>
            </a:r>
            <a:r>
              <a:rPr lang="en-US" sz="1200" kern="1200" baseline="0" dirty="0" smtClean="0">
                <a:solidFill>
                  <a:schemeClr val="tx1"/>
                </a:solidFill>
                <a:latin typeface="+mn-lt"/>
                <a:ea typeface="+mn-ea"/>
                <a:cs typeface="+mn-cs"/>
              </a:rPr>
              <a:t>  </a:t>
            </a:r>
            <a:r>
              <a:rPr lang="en-US" baseline="0" dirty="0" smtClean="0"/>
              <a:t>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2003 only 40% of</a:t>
            </a:r>
            <a:r>
              <a:rPr lang="en-US" dirty="0" smtClean="0"/>
              <a:t> children with diarrhoea were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South Africa might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South Africa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latin typeface="+mn-lt"/>
                <a:ea typeface="+mn-ea"/>
                <a:cs typeface="+mn-cs"/>
              </a:rPr>
              <a:t>(The presenter might use this slide to discuss sub-national issues of malaria and use of treated bednets.  Or this slide can be omitted.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still high</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were only 8% in 2003</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i="0" baseline="0" dirty="0" smtClean="0"/>
              <a:t>has increased</a:t>
            </a:r>
            <a:r>
              <a:rPr lang="en-US" i="1" baseline="0" dirty="0" smtClean="0"/>
              <a:t>, </a:t>
            </a:r>
            <a:r>
              <a:rPr lang="en-US" baseline="0" dirty="0" smtClean="0"/>
              <a:t>especially in rural areas.  However, </a:t>
            </a:r>
            <a:r>
              <a:rPr lang="en-US" baseline="0" dirty="0" smtClean="0"/>
              <a:t>12% </a:t>
            </a:r>
            <a:r>
              <a:rPr lang="en-US" baseline="0" dirty="0" smtClean="0"/>
              <a:t>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 </a:t>
            </a:r>
            <a:r>
              <a:rPr lang="en-US" dirty="0" smtClean="0"/>
              <a:t>of the rural population still practice </a:t>
            </a:r>
            <a:r>
              <a:rPr lang="en-US" i="0" dirty="0" smtClean="0"/>
              <a:t>open defecation</a:t>
            </a:r>
            <a:r>
              <a:rPr lang="en-US" dirty="0" smtClean="0"/>
              <a:t>.  </a:t>
            </a:r>
            <a:r>
              <a:rPr lang="en-US" smtClean="0"/>
              <a:t>Another </a:t>
            </a:r>
            <a:r>
              <a:rPr lang="en-US" smtClean="0"/>
              <a:t>16%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South Africa </a:t>
            </a:r>
            <a:r>
              <a:rPr lang="en-US" sz="1200" kern="1200" dirty="0" smtClean="0">
                <a:solidFill>
                  <a:schemeClr val="tx1"/>
                </a:solidFill>
                <a:latin typeface="+mn-lt"/>
                <a:ea typeface="+mn-ea"/>
                <a:cs typeface="+mn-cs"/>
              </a:rPr>
              <a:t>has adopted many of the policies being tracked by Countdown.   It would be important to understand why full adoption hasn’t happened and the current status of implementation of each policy.   Adopting these policies and implementing them at scale can contribute to improved coverage of life saving interventions.</a:t>
            </a:r>
            <a:r>
              <a:rPr lang="en-US"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Immunizations, Vitamin A, and ORT and continued feeding for children with diarrhoea.  </a:t>
            </a:r>
            <a:r>
              <a:rPr lang="en-US" i="0" baseline="0" dirty="0" smtClean="0"/>
              <a:t>Onl</a:t>
            </a:r>
            <a:r>
              <a:rPr lang="en-US" sz="1200" i="0" kern="1200" dirty="0" smtClean="0">
                <a:solidFill>
                  <a:srgbClr val="FF0000"/>
                </a:solidFill>
                <a:latin typeface="+mn-lt"/>
                <a:ea typeface="+mn-ea"/>
                <a:cs typeface="+mn-cs"/>
              </a:rPr>
              <a:t>y 3</a:t>
            </a:r>
            <a:r>
              <a:rPr lang="en-US" sz="1200" kern="1200" dirty="0" smtClean="0">
                <a:solidFill>
                  <a:srgbClr val="FF0000"/>
                </a:solidFill>
                <a:latin typeface="+mn-lt"/>
                <a:ea typeface="+mn-ea"/>
                <a:cs typeface="+mn-cs"/>
              </a:rPr>
              <a:t> interventions </a:t>
            </a:r>
            <a:r>
              <a:rPr lang="en-US" sz="1200" i="0" kern="1200" dirty="0" smtClean="0">
                <a:solidFill>
                  <a:srgbClr val="FF0000"/>
                </a:solidFill>
                <a:latin typeface="+mn-lt"/>
                <a:ea typeface="+mn-ea"/>
                <a:cs typeface="+mn-cs"/>
              </a:rPr>
              <a:t>(</a:t>
            </a:r>
            <a:r>
              <a:rPr lang="en-US" sz="1200" i="1" kern="1200" dirty="0" smtClean="0">
                <a:solidFill>
                  <a:srgbClr val="FF0000"/>
                </a:solidFill>
                <a:latin typeface="+mn-lt"/>
                <a:ea typeface="+mn-ea"/>
                <a:cs typeface="+mn-cs"/>
              </a:rPr>
              <a:t>Antenatal care 1+ visit, Skilled birth attendant, and</a:t>
            </a:r>
            <a:r>
              <a:rPr lang="en-US" sz="1200" i="1" kern="1200" baseline="0" dirty="0" smtClean="0">
                <a:solidFill>
                  <a:srgbClr val="FF0000"/>
                </a:solidFill>
                <a:latin typeface="+mn-lt"/>
                <a:ea typeface="+mn-ea"/>
                <a:cs typeface="+mn-cs"/>
              </a:rPr>
              <a:t> Careseeking for pneumonia</a:t>
            </a:r>
            <a:r>
              <a:rPr lang="en-US" sz="1200" i="0" kern="1200" dirty="0" smtClean="0">
                <a:solidFill>
                  <a:srgbClr val="FF0000"/>
                </a:solidFill>
                <a:latin typeface="+mn-lt"/>
                <a:ea typeface="+mn-ea"/>
                <a:cs typeface="+mn-cs"/>
              </a:rPr>
              <a:t>) show </a:t>
            </a:r>
            <a:r>
              <a:rPr lang="en-US" sz="1200" kern="1200" dirty="0" smtClean="0">
                <a:solidFill>
                  <a:srgbClr val="FF0000"/>
                </a:solidFill>
                <a:latin typeface="+mn-lt"/>
                <a:ea typeface="+mn-ea"/>
                <a:cs typeface="+mn-cs"/>
              </a:rPr>
              <a:t>much smaller gaps in coverage.</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South Africa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panose="02040503050406030204" pitchFamily="18" charset="0"/>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panose="02040503050406030204" pitchFamily="18" charset="0"/>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panose="02040503050406030204" pitchFamily="18" charset="0"/>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panose="02040503050406030204" pitchFamily="18" charset="0"/>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panose="02040503050406030204" pitchFamily="18" charset="0"/>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South Africa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South Africa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78545" y="268288"/>
            <a:ext cx="6292273"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&amp;5 </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43407" y="1478740"/>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183263"/>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44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33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15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19779" y="1958109"/>
            <a:ext cx="8904442"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39544581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306739" y="2082477"/>
            <a:ext cx="2540832"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34%</a:t>
            </a:r>
            <a:endParaRPr lang="en-US" sz="2400" dirty="0" smtClean="0">
              <a:latin typeface="+mn-lt"/>
              <a:cs typeface="Calibri" pitchFamily="34" charset="0"/>
            </a:endParaRPr>
          </a:p>
          <a:p>
            <a:pPr>
              <a:defRPr/>
            </a:pPr>
            <a:r>
              <a:rPr lang="en-US" sz="2400" dirty="0">
                <a:solidFill>
                  <a:prstClr val="black"/>
                </a:solidFill>
                <a:latin typeface="Calibri"/>
                <a:cs typeface="Calibri" pitchFamily="34" charset="0"/>
              </a:rPr>
              <a:t>HIV/AIDS – </a:t>
            </a:r>
            <a:r>
              <a:rPr lang="en-US" sz="2400" dirty="0" smtClean="0">
                <a:solidFill>
                  <a:prstClr val="black"/>
                </a:solidFill>
                <a:latin typeface="Calibri"/>
                <a:cs typeface="Calibri" pitchFamily="34" charset="0"/>
              </a:rPr>
              <a:t>17</a:t>
            </a:r>
            <a:r>
              <a:rPr lang="en-US" sz="2400" dirty="0" smtClean="0">
                <a:solidFill>
                  <a:prstClr val="black"/>
                </a:solidFill>
                <a:latin typeface="Calibri"/>
                <a:cs typeface="Calibri" pitchFamily="34" charset="0"/>
              </a:rPr>
              <a:t>%</a:t>
            </a:r>
            <a:endParaRPr lang="en-US" sz="2400" dirty="0">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14%</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7%</a:t>
            </a:r>
            <a:endParaRPr lang="en-US" sz="2400" dirty="0" smtClean="0">
              <a:solidFill>
                <a:prstClr val="black"/>
              </a:solidFill>
              <a:latin typeface="Calibri"/>
              <a:cs typeface="Calibri" pitchFamily="34" charset="0"/>
            </a:endParaRPr>
          </a:p>
          <a:p>
            <a:pPr lvl="0">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6</a:t>
            </a:r>
            <a:r>
              <a:rPr lang="en-US" sz="2400" dirty="0" smtClean="0">
                <a:solidFill>
                  <a:prstClr val="black"/>
                </a:solidFill>
                <a:latin typeface="Calibri"/>
                <a:cs typeface="Calibri" pitchFamily="34" charset="0"/>
              </a:rPr>
              <a:t>%</a:t>
            </a:r>
          </a:p>
          <a:p>
            <a:pPr lvl="0">
              <a:defRPr/>
            </a:pPr>
            <a:r>
              <a:rPr lang="en-US" sz="2400" dirty="0" smtClean="0">
                <a:solidFill>
                  <a:prstClr val="black"/>
                </a:solidFill>
                <a:latin typeface="Calibri"/>
                <a:cs typeface="Calibri" pitchFamily="34" charset="0"/>
              </a:rPr>
              <a:t>Measles – 1%</a:t>
            </a:r>
            <a:endParaRPr lang="en-US" sz="2400" dirty="0" smtClean="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94000" y="268288"/>
            <a:ext cx="6096000" cy="1077218"/>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South African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39441" y="1714499"/>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61370" y="24547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60228" y="1174173"/>
            <a:ext cx="7608269" cy="54036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86068" y="600946"/>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4818" y="1205733"/>
            <a:ext cx="6777038" cy="523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1428" y="1271155"/>
            <a:ext cx="6341143" cy="50508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2287" y="1242324"/>
            <a:ext cx="6984612" cy="506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1055063" y="1270000"/>
            <a:ext cx="7264783"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39415" y="1220355"/>
            <a:ext cx="7065170" cy="50580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2899" y="1228223"/>
            <a:ext cx="7000875" cy="510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6284" y="1265605"/>
            <a:ext cx="7221131" cy="4836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South Africa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0973" y="1148267"/>
            <a:ext cx="7333467" cy="4923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5786" y="1133458"/>
            <a:ext cx="6515101" cy="5466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5531" y="1114405"/>
            <a:ext cx="6655611" cy="5471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7960" y="1201145"/>
            <a:ext cx="6328080" cy="54144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0447" y="1166091"/>
            <a:ext cx="6423105"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351019"/>
            <a:ext cx="8229600" cy="510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YES  </a:t>
            </a:r>
            <a:r>
              <a:rPr lang="en-US" sz="2400" dirty="0" smtClean="0"/>
              <a:t>- Rotavirus vaccine</a:t>
            </a:r>
          </a:p>
          <a:p>
            <a:r>
              <a:rPr lang="en-US" sz="2400" b="1" dirty="0" smtClean="0">
                <a:solidFill>
                  <a:srgbClr val="800000"/>
                </a:solidFill>
              </a:rPr>
              <a:t>YES </a:t>
            </a:r>
            <a:r>
              <a:rPr lang="en-US" sz="2400" dirty="0" smtClean="0"/>
              <a:t>- Pneumococcal vaccine</a:t>
            </a:r>
          </a:p>
          <a:p>
            <a:pPr marL="0" indent="0">
              <a:buNone/>
            </a:pPr>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56.8 </a:t>
            </a:r>
            <a:r>
              <a:rPr lang="en-US" sz="2200" dirty="0"/>
              <a:t>(</a:t>
            </a:r>
            <a:r>
              <a:rPr lang="en-US" sz="2200" dirty="0" smtClean="0"/>
              <a:t>2013)</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a:t>
            </a:r>
            <a:endParaRPr lang="en-US" sz="2200" b="1" dirty="0">
              <a:solidFill>
                <a:srgbClr val="800000"/>
              </a:solidFill>
            </a:endParaRPr>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a:t>
            </a:r>
            <a:r>
              <a:rPr lang="en-US" sz="2200" smtClean="0"/>
              <a:t>:   </a:t>
            </a:r>
            <a:r>
              <a:rPr lang="en-US" sz="2200" b="1">
                <a:solidFill>
                  <a:srgbClr val="800000"/>
                </a:solidFill>
              </a:rPr>
              <a:t>$</a:t>
            </a:r>
            <a:r>
              <a:rPr lang="en-US" sz="2200" b="1" smtClean="0">
                <a:solidFill>
                  <a:srgbClr val="800000"/>
                </a:solidFill>
              </a:rPr>
              <a:t>982 </a:t>
            </a:r>
            <a:r>
              <a:rPr lang="en-US" sz="2200" dirty="0"/>
              <a:t>(</a:t>
            </a:r>
            <a:r>
              <a:rPr lang="en-US" sz="2200" dirty="0" smtClean="0"/>
              <a:t>2012)</a:t>
            </a:r>
            <a:endParaRPr lang="en-US" sz="2200" b="1" dirty="0" smtClean="0">
              <a:solidFill>
                <a:srgbClr val="800000"/>
              </a:solidFill>
            </a:endParaRP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13%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17% </a:t>
            </a:r>
            <a:r>
              <a:rPr lang="en-US" sz="2200" dirty="0" smtClean="0"/>
              <a:t>(2010)</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$8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$17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22090" y="487651"/>
            <a:ext cx="4237182"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731026" y="1033670"/>
            <a:ext cx="4412974" cy="6468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South Africa</a:t>
            </a:r>
          </a:p>
          <a:p>
            <a:pPr>
              <a:spcBef>
                <a:spcPts val="600"/>
              </a:spcBef>
              <a:spcAft>
                <a:spcPts val="600"/>
              </a:spcAft>
              <a:defRPr/>
            </a:pPr>
            <a:r>
              <a:rPr lang="en-US" sz="2800" dirty="0" smtClean="0">
                <a:latin typeface="+mn-lt"/>
                <a:cs typeface="Calibri" pitchFamily="34" charset="0"/>
              </a:rPr>
              <a:t>The wide bars show </a:t>
            </a:r>
            <a:r>
              <a:rPr lang="en-US" sz="2800" b="1" dirty="0" smtClean="0">
                <a:solidFill>
                  <a:srgbClr val="990033"/>
                </a:solidFill>
                <a:latin typeface="+mn-lt"/>
                <a:cs typeface="Calibri" pitchFamily="34" charset="0"/>
              </a:rPr>
              <a:t>inequality in coverage </a:t>
            </a:r>
            <a:r>
              <a:rPr lang="en-US" sz="2800" dirty="0" smtClean="0">
                <a:latin typeface="+mn-lt"/>
                <a:cs typeface="Calibri" pitchFamily="34" charset="0"/>
              </a:rPr>
              <a:t>for many indicators. </a:t>
            </a:r>
          </a:p>
          <a:p>
            <a:pPr>
              <a:spcBef>
                <a:spcPts val="600"/>
              </a:spcBef>
              <a:spcAft>
                <a:spcPts val="600"/>
              </a:spcAft>
              <a:defRPr/>
            </a:pPr>
            <a:r>
              <a:rPr lang="en-US" sz="2800" dirty="0" smtClean="0">
                <a:latin typeface="+mn-lt"/>
                <a:cs typeface="Calibri" pitchFamily="34" charset="0"/>
              </a:rPr>
              <a:t>Inequality is greatest for immunization, Vitamin A and ORT for diarrhoea.</a:t>
            </a:r>
          </a:p>
          <a:p>
            <a:pPr>
              <a:spcBef>
                <a:spcPts val="600"/>
              </a:spcBef>
              <a:spcAft>
                <a:spcPts val="600"/>
              </a:spcAft>
              <a:defRPr/>
            </a:pPr>
            <a:r>
              <a:rPr lang="en-US" sz="2800" dirty="0" smtClean="0">
                <a:latin typeface="+mn-lt"/>
                <a:cs typeface="Calibri" pitchFamily="34" charset="0"/>
              </a:rPr>
              <a:t>Only antenatal care 1+ visit, skilled birth attendant, and careseeking for pneumonia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dirty="0" smtClean="0">
              <a:solidFill>
                <a:srgbClr val="C00000"/>
              </a:solidFill>
              <a:latin typeface="+mn-lt"/>
              <a:cs typeface="Calibri" pitchFamily="34" charset="0"/>
            </a:endParaRPr>
          </a:p>
          <a:p>
            <a:pPr>
              <a:spcBef>
                <a:spcPts val="600"/>
              </a:spcBef>
              <a:spcAft>
                <a:spcPts val="600"/>
              </a:spcAft>
              <a:defRPr/>
            </a:pP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3" y="460894"/>
            <a:ext cx="4005597" cy="6142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South Africa</a:t>
            </a:r>
            <a:endParaRPr lang="en-US" sz="4600" dirty="0"/>
          </a:p>
        </p:txBody>
      </p:sp>
    </p:spTree>
    <p:extLst>
      <p:ext uri="{BB962C8B-B14F-4D97-AF65-F5344CB8AC3E}">
        <p14:creationId xmlns:p14="http://schemas.microsoft.com/office/powerpoint/2010/main" val="91277247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South Africa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80558" y="1552755"/>
            <a:ext cx="5429971" cy="4860000"/>
          </a:xfrm>
          <a:prstGeom prst="rect">
            <a:avLst/>
          </a:prstGeom>
          <a:noFill/>
          <a:ln w="9525">
            <a:noFill/>
            <a:miter lim="800000"/>
            <a:headEnd/>
            <a:tailEnd/>
          </a:ln>
        </p:spPr>
      </p:pic>
    </p:spTree>
    <p:extLst>
      <p:ext uri="{BB962C8B-B14F-4D97-AF65-F5344CB8AC3E}">
        <p14:creationId xmlns:p14="http://schemas.microsoft.com/office/powerpoint/2010/main" val="341600714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71932" y="1656272"/>
            <a:ext cx="5416096" cy="4860000"/>
          </a:xfrm>
          <a:prstGeom prst="rect">
            <a:avLst/>
          </a:prstGeom>
          <a:noFill/>
          <a:ln w="9525">
            <a:noFill/>
            <a:miter lim="800000"/>
            <a:headEnd/>
            <a:tailEnd/>
          </a:ln>
        </p:spPr>
      </p:pic>
    </p:spTree>
    <p:extLst>
      <p:ext uri="{BB962C8B-B14F-4D97-AF65-F5344CB8AC3E}">
        <p14:creationId xmlns:p14="http://schemas.microsoft.com/office/powerpoint/2010/main" val="177137691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76710" y="1173192"/>
            <a:ext cx="6610059" cy="4860000"/>
          </a:xfrm>
          <a:prstGeom prst="rect">
            <a:avLst/>
          </a:prstGeom>
          <a:noFill/>
          <a:ln w="9525">
            <a:noFill/>
            <a:miter lim="800000"/>
            <a:headEnd/>
            <a:tailEnd/>
          </a:ln>
        </p:spPr>
      </p:pic>
    </p:spTree>
    <p:extLst>
      <p:ext uri="{BB962C8B-B14F-4D97-AF65-F5344CB8AC3E}">
        <p14:creationId xmlns:p14="http://schemas.microsoft.com/office/powerpoint/2010/main" val="3007032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16325" y="1337094"/>
            <a:ext cx="6671270" cy="4860000"/>
          </a:xfrm>
          <a:prstGeom prst="rect">
            <a:avLst/>
          </a:prstGeom>
          <a:noFill/>
          <a:ln w="9525">
            <a:noFill/>
            <a:miter lim="800000"/>
            <a:headEnd/>
            <a:tailEnd/>
          </a:ln>
        </p:spPr>
      </p:pic>
    </p:spTree>
    <p:extLst>
      <p:ext uri="{BB962C8B-B14F-4D97-AF65-F5344CB8AC3E}">
        <p14:creationId xmlns:p14="http://schemas.microsoft.com/office/powerpoint/2010/main" val="41618852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13729</TotalTime>
  <Words>3025</Words>
  <Application>Microsoft Macintosh PowerPoint</Application>
  <PresentationFormat>On-screen Show (4:3)</PresentationFormat>
  <Paragraphs>261</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South Africa</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751</cp:revision>
  <cp:lastPrinted>2012-06-12T19:26:24Z</cp:lastPrinted>
  <dcterms:created xsi:type="dcterms:W3CDTF">2008-01-10T17:37:13Z</dcterms:created>
  <dcterms:modified xsi:type="dcterms:W3CDTF">2014-12-07T18:44:18Z</dcterms:modified>
</cp:coreProperties>
</file>