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1" r:id="rId2"/>
    <p:sldId id="542" r:id="rId3"/>
    <p:sldId id="519" r:id="rId4"/>
    <p:sldId id="431" r:id="rId5"/>
    <p:sldId id="435" r:id="rId6"/>
    <p:sldId id="496" r:id="rId7"/>
    <p:sldId id="464" r:id="rId8"/>
    <p:sldId id="521" r:id="rId9"/>
    <p:sldId id="513" r:id="rId10"/>
    <p:sldId id="523" r:id="rId11"/>
    <p:sldId id="517" r:id="rId12"/>
    <p:sldId id="543" r:id="rId13"/>
    <p:sldId id="522" r:id="rId14"/>
    <p:sldId id="390" r:id="rId15"/>
    <p:sldId id="412" r:id="rId16"/>
    <p:sldId id="518" r:id="rId17"/>
    <p:sldId id="500" r:id="rId18"/>
    <p:sldId id="413" r:id="rId19"/>
    <p:sldId id="544"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40" r:id="rId40"/>
    <p:sldId id="539" r:id="rId41"/>
    <p:sldId id="536" r:id="rId42"/>
    <p:sldId id="537" r:id="rId43"/>
    <p:sldId id="538"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990033"/>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94142" autoAdjust="0"/>
  </p:normalViewPr>
  <p:slideViewPr>
    <p:cSldViewPr snapToGrid="0">
      <p:cViewPr>
        <p:scale>
          <a:sx n="110" d="100"/>
          <a:sy n="110" d="100"/>
        </p:scale>
        <p:origin x="-496" y="1128"/>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1194"/>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07/12/2014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07/12/2014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Swaziland,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smtClean="0"/>
              <a:t>for Swaziland</a:t>
            </a:r>
            <a:r>
              <a:rPr lang="en-US" i="0" baseline="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endParaRPr lang="en-US" i="0" baseline="0" dirty="0" smtClean="0"/>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Swaziland’s official mortality statistics.)</a:t>
            </a:r>
          </a:p>
          <a:p>
            <a:r>
              <a:rPr lang="en-US" dirty="0" smtClean="0"/>
              <a:t>Other</a:t>
            </a:r>
            <a:r>
              <a:rPr lang="en-US" baseline="0" dirty="0" smtClean="0"/>
              <a:t> data sources are listed here and include </a:t>
            </a:r>
            <a:r>
              <a:rPr lang="en-US" dirty="0" smtClean="0"/>
              <a:t>country reports.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The Swaziland </a:t>
            </a:r>
            <a:r>
              <a:rPr lang="en-US" i="1" dirty="0" smtClean="0"/>
              <a:t>Under-five child mortality rate </a:t>
            </a:r>
            <a:r>
              <a:rPr lang="en-US" dirty="0" smtClean="0"/>
              <a:t>and </a:t>
            </a:r>
            <a:r>
              <a:rPr lang="en-US" i="1" dirty="0" smtClean="0"/>
              <a:t>Maternal mortality ratio </a:t>
            </a:r>
            <a:r>
              <a:rPr lang="en-US" dirty="0" smtClean="0"/>
              <a:t>are very high.  Newer UN</a:t>
            </a:r>
            <a:r>
              <a:rPr lang="en-US" baseline="0" dirty="0" smtClean="0"/>
              <a:t> estimates show an Under-five mortality rate of 80 for 2013.</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a:t>
            </a:r>
            <a:r>
              <a:rPr lang="en-ZA" sz="1200" b="0" i="1" kern="1200" smtClean="0">
                <a:solidFill>
                  <a:schemeClr val="tx1"/>
                </a:solidFill>
                <a:effectLst/>
                <a:latin typeface="+mn-lt"/>
                <a:ea typeface="+mn-ea"/>
                <a:cs typeface="+mn-cs"/>
              </a:rPr>
              <a:t>, 2014”</a:t>
            </a:r>
            <a:r>
              <a:rPr lang="en-ZA" sz="1200" b="0" i="1" kern="1200" dirty="0" smtClean="0">
                <a:solidFill>
                  <a:schemeClr val="tx1"/>
                </a:solidFill>
                <a:effectLst/>
                <a:latin typeface="+mn-lt"/>
                <a:ea typeface="+mn-ea"/>
                <a:cs typeface="+mn-cs"/>
              </a:rPr>
              <a:t>)</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sub-Saharan Africa, including Swaziland,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solidFill>
                  <a:prstClr val="black"/>
                </a:solidFill>
                <a:latin typeface="Calibri" pitchFamily="34" charset="0"/>
                <a:cs typeface="Calibri" pitchFamily="34" charset="0"/>
              </a:rPr>
              <a:pPr eaLnBrk="1" hangingPunct="1"/>
              <a:t>19</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Swaziland, some </a:t>
            </a:r>
            <a:r>
              <a:rPr lang="en-US" dirty="0" smtClean="0"/>
              <a:t>37% </a:t>
            </a:r>
            <a:r>
              <a:rPr lang="en-US" dirty="0" smtClean="0"/>
              <a:t>of child deaths occur in the neonatal period.  Most of these can be prevented.  Post-neonatal deaths can, also,</a:t>
            </a:r>
            <a:r>
              <a:rPr lang="en-US" baseline="0" dirty="0" smtClean="0"/>
              <a:t> mostly be prevented and come mainly from HIV/AIDS, Pneumonia, Diarrhoea, and Injuries.</a:t>
            </a:r>
            <a:r>
              <a:rPr lang="en-US" dirty="0" smtClean="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endParaRPr lang="en-US" i="0" baseline="0" dirty="0" smtClean="0"/>
          </a:p>
          <a:p>
            <a:r>
              <a:rPr lang="en-US" baseline="0" dirty="0" smtClean="0"/>
              <a:t>(</a:t>
            </a:r>
            <a:r>
              <a:rPr lang="en-US" i="1" baseline="0" dirty="0" smtClean="0"/>
              <a:t>Please note that updated infant and neonatal mortality rates as of </a:t>
            </a:r>
            <a:r>
              <a:rPr lang="en-US" i="1" baseline="0" dirty="0" smtClean="0"/>
              <a:t>2013 </a:t>
            </a:r>
            <a:r>
              <a:rPr lang="en-US" i="1" baseline="0" dirty="0" smtClean="0"/>
              <a:t>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a:t>
            </a:r>
            <a:r>
              <a:rPr lang="en-US" dirty="0" smtClean="0"/>
              <a:t>varies </a:t>
            </a:r>
            <a:r>
              <a:rPr lang="en-US" dirty="0" smtClean="0"/>
              <a:t>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has increased, but it’s important to consider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a:t>
            </a:r>
            <a:r>
              <a:rPr lang="en-US" baseline="0" dirty="0" smtClean="0"/>
              <a:t> very high.</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Swaziland, 97</a:t>
            </a:r>
            <a:r>
              <a:rPr lang="en-US" baseline="0" dirty="0" smtClean="0"/>
              <a:t>% of women </a:t>
            </a:r>
            <a:r>
              <a:rPr lang="en-US" sz="1200" kern="1200" dirty="0" smtClean="0">
                <a:solidFill>
                  <a:schemeClr val="tx1"/>
                </a:solidFill>
                <a:latin typeface="+mn-lt"/>
                <a:ea typeface="+mn-ea"/>
                <a:cs typeface="+mn-cs"/>
              </a:rPr>
              <a:t>are attending </a:t>
            </a:r>
            <a:r>
              <a:rPr lang="en-US" sz="1200" i="1" kern="1200" dirty="0" smtClean="0">
                <a:solidFill>
                  <a:schemeClr val="tx1"/>
                </a:solidFill>
                <a:latin typeface="+mn-lt"/>
                <a:ea typeface="+mn-ea"/>
                <a:cs typeface="+mn-cs"/>
              </a:rPr>
              <a:t>Antenatal care</a:t>
            </a:r>
            <a:r>
              <a:rPr lang="en-US" sz="1200" kern="1200" dirty="0" smtClean="0">
                <a:solidFill>
                  <a:schemeClr val="tx1"/>
                </a:solidFill>
                <a:latin typeface="+mn-lt"/>
                <a:ea typeface="+mn-ea"/>
                <a:cs typeface="+mn-cs"/>
              </a:rPr>
              <a:t> with a skilled provider at least once during pregnancy.</a:t>
            </a:r>
            <a:r>
              <a:rPr lang="en-US" baseline="0" dirty="0" smtClean="0"/>
              <a:t> </a:t>
            </a:r>
            <a:r>
              <a:rPr lang="en-US" baseline="0" dirty="0" smtClean="0"/>
              <a:t>77% of women </a:t>
            </a:r>
            <a:r>
              <a:rPr lang="en-US" baseline="0" dirty="0" smtClean="0"/>
              <a:t>are attending the necessary 4 visits, as shown on the next slide.  </a:t>
            </a:r>
            <a:r>
              <a:rPr lang="en-US" baseline="0" dirty="0" smtClean="0"/>
              <a:t>Quality </a:t>
            </a:r>
            <a:r>
              <a:rPr lang="en-US" baseline="0" dirty="0" smtClean="0"/>
              <a:t>of care for antenatal care also needs to be considered.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other maternal and newborn health indicators.  Data for </a:t>
            </a:r>
            <a:r>
              <a:rPr lang="en-US" i="1" baseline="0" dirty="0" smtClean="0"/>
              <a:t>Postnatal visit for baby </a:t>
            </a:r>
            <a:r>
              <a:rPr lang="en-US" baseline="0" dirty="0" smtClean="0"/>
              <a:t>and for </a:t>
            </a:r>
            <a:r>
              <a:rPr lang="en-US" i="1" baseline="0" dirty="0" smtClean="0"/>
              <a:t>Women with low body mass index </a:t>
            </a:r>
            <a:r>
              <a:rPr lang="en-US" baseline="0" dirty="0" smtClean="0"/>
              <a:t>are </a:t>
            </a:r>
            <a:r>
              <a:rPr lang="en-US" baseline="0" dirty="0" smtClean="0"/>
              <a:t>not available.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Swaziland has data for 3 out of the 5 indicators related to immunization. Swaziland’s </a:t>
            </a:r>
            <a:r>
              <a:rPr lang="en-US" i="1" dirty="0" smtClean="0"/>
              <a:t>Immunization</a:t>
            </a:r>
            <a:r>
              <a:rPr lang="en-US" dirty="0" smtClean="0"/>
              <a:t> coverage is</a:t>
            </a:r>
            <a:r>
              <a:rPr lang="en-US" baseline="0" dirty="0" smtClean="0"/>
              <a:t> high.</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2010 some 58% </a:t>
            </a:r>
            <a:r>
              <a:rPr lang="en-US" sz="1200" kern="1200" dirty="0" smtClean="0">
                <a:solidFill>
                  <a:schemeClr val="tx1"/>
                </a:solidFill>
                <a:latin typeface="+mn-lt"/>
                <a:ea typeface="+mn-ea"/>
                <a:cs typeface="+mn-cs"/>
              </a:rPr>
              <a:t>of children with suspected pneumonia were taken to an appropriate health provider for treatment.   61% of children with suspected pneumonia received antibiotics.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48% of children with diarrhoea received increased fluids and continued feeding.  57% were treated with ORS. </a:t>
            </a:r>
          </a:p>
          <a:p>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Swaziland might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  This slide show is intended to stimulate discussion about country progress in Swaziland</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ITN use is only</a:t>
            </a:r>
            <a:r>
              <a:rPr lang="en-US" baseline="0" dirty="0" smtClean="0"/>
              <a:t> 2% for children &lt;5.</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6% of children are </a:t>
            </a:r>
            <a:r>
              <a:rPr lang="en-US" i="1" dirty="0" smtClean="0"/>
              <a:t>Underweight</a:t>
            </a:r>
            <a:r>
              <a:rPr lang="en-US" i="0" dirty="0" smtClean="0"/>
              <a:t> and 31%</a:t>
            </a:r>
            <a:r>
              <a:rPr lang="en-US" i="0" baseline="0" dirty="0" smtClean="0"/>
              <a:t> are </a:t>
            </a:r>
            <a:r>
              <a:rPr lang="en-US" i="1" dirty="0" smtClean="0"/>
              <a:t>stunted.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 </a:t>
            </a:r>
            <a:r>
              <a:rPr lang="en-US" baseline="0" dirty="0" smtClean="0"/>
              <a:t>improved to 44% in 2010</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a:t>
            </a:r>
            <a:r>
              <a:rPr lang="en-US" baseline="0" dirty="0" smtClean="0"/>
              <a:t> to </a:t>
            </a:r>
            <a:r>
              <a:rPr lang="en-US" i="1" baseline="0" dirty="0" smtClean="0"/>
              <a:t>Improved drinking water </a:t>
            </a:r>
            <a:r>
              <a:rPr lang="en-US" baseline="0" dirty="0" smtClean="0"/>
              <a:t>continues to grow, especially in rural areas.  Around </a:t>
            </a:r>
            <a:r>
              <a:rPr lang="en-US" baseline="0" dirty="0" smtClean="0"/>
              <a:t>31% </a:t>
            </a:r>
            <a:r>
              <a:rPr lang="en-US" baseline="0" dirty="0" smtClean="0"/>
              <a:t>of rural residents are still without improved drinking water.</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17% </a:t>
            </a:r>
            <a:r>
              <a:rPr lang="en-US" dirty="0" smtClean="0"/>
              <a:t>of the population still practice </a:t>
            </a:r>
            <a:r>
              <a:rPr lang="en-US" i="0" dirty="0" smtClean="0"/>
              <a:t>open defecation</a:t>
            </a:r>
            <a:r>
              <a:rPr lang="en-US" dirty="0" smtClean="0"/>
              <a:t>.  </a:t>
            </a:r>
            <a:r>
              <a:rPr lang="en-US" smtClean="0"/>
              <a:t>Another </a:t>
            </a:r>
            <a:r>
              <a:rPr lang="en-US" smtClean="0"/>
              <a:t>9% </a:t>
            </a:r>
            <a:r>
              <a:rPr lang="en-US" dirty="0" smtClean="0"/>
              <a:t>are using unimproved facilities.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sz="1200" kern="1200" dirty="0" smtClean="0">
                <a:solidFill>
                  <a:schemeClr val="tx1"/>
                </a:solidFill>
                <a:latin typeface="+mn-lt"/>
                <a:ea typeface="+mn-ea"/>
                <a:cs typeface="+mn-cs"/>
              </a:rPr>
              <a:t>Swaziland shows partial or full adoption of some policies being tracked by Countdown.   It would be useful to understand why full adoption hasn’t happened and the current status of implementation for each policy.</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Adopting internationally recommended policies and implementing them at scale can contribute to improved coverage of life saving interventions.</a:t>
            </a:r>
            <a:r>
              <a:rPr lang="en-US" baseline="0" dirty="0" smtClean="0"/>
              <a:t>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a:t>
            </a:r>
            <a:r>
              <a:rPr lang="en-US" baseline="0" dirty="0" smtClean="0"/>
              <a:t> i</a:t>
            </a:r>
            <a:r>
              <a:rPr lang="en-US" dirty="0" smtClean="0"/>
              <a:t>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r>
              <a:rPr lang="en-US" dirty="0" smtClean="0"/>
              <a:t>This slide shows coverage levels for the poorest and richest households for a range of interventions along the continuum of care.  The poorest 20% is represented by the red dot.  The wealthiest 20% is represented by the</a:t>
            </a:r>
            <a:r>
              <a:rPr lang="en-US" baseline="0" dirty="0" smtClean="0"/>
              <a:t> orange dot.  The longer the line between the two groups, the greater the inequality.  </a:t>
            </a:r>
            <a:r>
              <a:rPr lang="en-US" dirty="0" smtClean="0"/>
              <a:t> Inequality is greatest for </a:t>
            </a:r>
            <a:r>
              <a:rPr lang="en-US" i="1" baseline="0" dirty="0" smtClean="0"/>
              <a:t>Skilled birth attendant</a:t>
            </a:r>
            <a:r>
              <a:rPr lang="en-US" i="0" baseline="0" dirty="0" smtClean="0"/>
              <a:t> and </a:t>
            </a:r>
            <a:r>
              <a:rPr lang="en-US" i="1" baseline="0" dirty="0" smtClean="0"/>
              <a:t>ORT &amp; continued feeding</a:t>
            </a:r>
            <a:r>
              <a:rPr lang="en-US" i="0" baseline="0" dirty="0" smtClean="0"/>
              <a:t>.  </a:t>
            </a:r>
            <a:r>
              <a:rPr lang="en-US" sz="1200" kern="1200" dirty="0" smtClean="0">
                <a:solidFill>
                  <a:srgbClr val="FF0000"/>
                </a:solidFill>
                <a:latin typeface="+mn-lt"/>
                <a:ea typeface="+mn-ea"/>
                <a:cs typeface="+mn-cs"/>
              </a:rPr>
              <a:t>Other interventions, such as </a:t>
            </a:r>
            <a:r>
              <a:rPr lang="en-US" sz="1200" i="1" kern="1200" dirty="0" smtClean="0">
                <a:solidFill>
                  <a:srgbClr val="FF0000"/>
                </a:solidFill>
                <a:latin typeface="+mn-lt"/>
                <a:ea typeface="+mn-ea"/>
                <a:cs typeface="+mn-cs"/>
              </a:rPr>
              <a:t>Immunization, ITN use and </a:t>
            </a:r>
            <a:r>
              <a:rPr lang="en-US" sz="1200" i="1" kern="1200" dirty="0" err="1" smtClean="0">
                <a:solidFill>
                  <a:srgbClr val="FF0000"/>
                </a:solidFill>
                <a:latin typeface="+mn-lt"/>
                <a:ea typeface="+mn-ea"/>
                <a:cs typeface="+mn-cs"/>
              </a:rPr>
              <a:t>Careseeking</a:t>
            </a:r>
            <a:r>
              <a:rPr lang="en-US" sz="1200" i="1" kern="1200" baseline="0" dirty="0" smtClean="0">
                <a:solidFill>
                  <a:srgbClr val="FF0000"/>
                </a:solidFill>
                <a:latin typeface="+mn-lt"/>
                <a:ea typeface="+mn-ea"/>
                <a:cs typeface="+mn-cs"/>
              </a:rPr>
              <a:t> for Pneumonia</a:t>
            </a:r>
            <a:r>
              <a:rPr lang="en-US" sz="1200" i="1" kern="1200" dirty="0" smtClean="0">
                <a:solidFill>
                  <a:srgbClr val="FF0000"/>
                </a:solidFill>
                <a:latin typeface="+mn-lt"/>
                <a:ea typeface="+mn-ea"/>
                <a:cs typeface="+mn-cs"/>
              </a:rPr>
              <a:t> </a:t>
            </a:r>
            <a:r>
              <a:rPr lang="en-US" sz="1200" kern="1200" dirty="0" smtClean="0">
                <a:solidFill>
                  <a:srgbClr val="FF0000"/>
                </a:solidFill>
                <a:latin typeface="+mn-lt"/>
                <a:ea typeface="+mn-ea"/>
                <a:cs typeface="+mn-cs"/>
              </a:rPr>
              <a:t>show only small gaps in coverage. </a:t>
            </a:r>
          </a:p>
          <a:p>
            <a:endParaRPr lang="en-US" baseline="0" dirty="0" smtClean="0"/>
          </a:p>
          <a:p>
            <a:r>
              <a:rPr lang="en-US" i="1" baseline="0" dirty="0" smtClean="0"/>
              <a:t>(These figures might differ from other charts due to differences in data sources.) </a:t>
            </a:r>
            <a:endParaRPr lang="en-US" baseline="0" dirty="0" smtClean="0"/>
          </a:p>
          <a:p>
            <a:r>
              <a:rPr lang="en-US" i="1" baseline="0" dirty="0" smtClean="0"/>
              <a:t>(Note: Additional Equity slides for Swaziland 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588406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Swaziland</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 xmlns:m="http://schemas.openxmlformats.org/officeDocument/2006/math">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smtClean="0">
                    <a:solidFill>
                      <a:schemeClr val="tx1"/>
                    </a:solidFill>
                    <a:effectLst/>
                    <a:latin typeface="Cambria Math"/>
                    <a:ea typeface="+mn-ea"/>
                    <a:cs typeface="+mn-cs"/>
                  </a:rPr>
                  <a:t>                                          𝐶𝐶𝐼</a:t>
                </a:r>
                <a:r>
                  <a:rPr lang="en-US" sz="1200" i="0" kern="1200" dirty="0" smtClean="0">
                    <a:solidFill>
                      <a:schemeClr val="tx1"/>
                    </a:solidFill>
                    <a:effectLst/>
                    <a:latin typeface="Cambria Math"/>
                    <a:ea typeface="+mn-ea"/>
                    <a:cs typeface="+mn-cs"/>
                  </a:rPr>
                  <a:t>=</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a:t>
                </a:r>
                <a:r>
                  <a:rPr lang="en-US" sz="1200" i="0" kern="1200">
                    <a:solidFill>
                      <a:schemeClr val="tx1"/>
                    </a:solidFill>
                    <a:effectLst/>
                    <a:latin typeface="Cambria Math"/>
                    <a:ea typeface="+mn-ea"/>
                    <a:cs typeface="+mn-cs"/>
                  </a:rPr>
                  <a:t>2</a:t>
                </a:r>
                <a:r>
                  <a:rPr lang="en-US" sz="1200" i="0" kern="1200" smtClean="0">
                    <a:solidFill>
                      <a:schemeClr val="tx1"/>
                    </a:solidFill>
                    <a:effectLst/>
                    <a:latin typeface="Cambria Math"/>
                    <a:ea typeface="+mn-ea"/>
                    <a:cs typeface="+mn-cs"/>
                  </a:rPr>
                  <a:t>)</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07/12/2014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07/12/2014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07/12/2014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07/12/2014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Swaziland</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Swaziland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713181" y="268288"/>
            <a:ext cx="6119091"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151043" y="1524922"/>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4099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80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56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30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2" name="Picture 1"/>
          <p:cNvPicPr>
            <a:picLocks noChangeAspect="1"/>
          </p:cNvPicPr>
          <p:nvPr/>
        </p:nvPicPr>
        <p:blipFill>
          <a:blip r:embed="rId3"/>
          <a:stretch>
            <a:fillRect/>
          </a:stretch>
        </p:blipFill>
        <p:spPr>
          <a:xfrm>
            <a:off x="132457" y="2038927"/>
            <a:ext cx="8879085" cy="32472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362" y="2042573"/>
            <a:ext cx="3086467"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defRPr/>
            </a:pPr>
            <a:r>
              <a:rPr lang="en-US" sz="2400" b="1" dirty="0">
                <a:solidFill>
                  <a:srgbClr val="990033"/>
                </a:solidFill>
                <a:latin typeface="Calibri"/>
                <a:cs typeface="Calibri" pitchFamily="34" charset="0"/>
              </a:rPr>
              <a:t>Leading direct causes:</a:t>
            </a:r>
          </a:p>
          <a:p>
            <a:pPr defTabSz="914400" fontAlgn="base">
              <a:spcBef>
                <a:spcPct val="0"/>
              </a:spcBef>
              <a:spcAft>
                <a:spcPct val="0"/>
              </a:spcAft>
            </a:pPr>
            <a:r>
              <a:rPr lang="en-US" sz="2400" dirty="0">
                <a:solidFill>
                  <a:prstClr val="black"/>
                </a:solidFill>
                <a:latin typeface="Calibri"/>
                <a:cs typeface="Arial" charset="0"/>
              </a:rPr>
              <a:t>Haemorrhage – 25%</a:t>
            </a:r>
          </a:p>
          <a:p>
            <a:pPr defTabSz="914400" fontAlgn="base">
              <a:spcBef>
                <a:spcPct val="0"/>
              </a:spcBef>
              <a:spcAft>
                <a:spcPct val="0"/>
              </a:spcAft>
            </a:pPr>
            <a:r>
              <a:rPr lang="en-US" sz="2400" dirty="0">
                <a:solidFill>
                  <a:prstClr val="black"/>
                </a:solidFill>
                <a:latin typeface="Calibri"/>
                <a:cs typeface="Arial" charset="0"/>
              </a:rPr>
              <a:t>Hypertension – 16%</a:t>
            </a:r>
          </a:p>
          <a:p>
            <a:pPr defTabSz="914400" fontAlgn="base">
              <a:spcBef>
                <a:spcPct val="0"/>
              </a:spcBef>
              <a:spcAft>
                <a:spcPct val="0"/>
              </a:spcAft>
            </a:pPr>
            <a:r>
              <a:rPr lang="en-US" sz="2400" dirty="0">
                <a:solidFill>
                  <a:prstClr val="black"/>
                </a:solidFill>
                <a:latin typeface="Calibri"/>
                <a:cs typeface="Arial" charset="0"/>
              </a:rPr>
              <a:t>Unsafe abortion – 10%</a:t>
            </a:r>
          </a:p>
          <a:p>
            <a:pPr defTabSz="914400" fontAlgn="base">
              <a:spcBef>
                <a:spcPct val="0"/>
              </a:spcBef>
              <a:spcAft>
                <a:spcPct val="0"/>
              </a:spcAft>
            </a:pPr>
            <a:r>
              <a:rPr lang="en-US" sz="2400" dirty="0">
                <a:solidFill>
                  <a:prstClr val="black"/>
                </a:solidFill>
                <a:latin typeface="Calibri"/>
                <a:cs typeface="Arial" charset="0"/>
              </a:rPr>
              <a:t>Sepsis – 10%</a:t>
            </a:r>
          </a:p>
          <a:p>
            <a:pPr defTabSz="914400" fontAlgn="base">
              <a:spcBef>
                <a:spcPct val="0"/>
              </a:spcBef>
              <a:spcAft>
                <a:spcPct val="0"/>
              </a:spcAft>
              <a:defRPr/>
            </a:pPr>
            <a:endParaRPr lang="en-US" sz="2000" i="1" dirty="0">
              <a:solidFill>
                <a:prstClr val="black"/>
              </a:solidFill>
              <a:latin typeface="Calibri"/>
              <a:cs typeface="Calibri" pitchFamily="34" charset="0"/>
            </a:endParaRPr>
          </a:p>
          <a:p>
            <a:pPr marL="457200" indent="-457200" defTabSz="914400" fontAlgn="base">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defTabSz="914400" fontAlgn="base">
              <a:spcBef>
                <a:spcPct val="0"/>
              </a:spcBef>
              <a:spcAft>
                <a:spcPct val="0"/>
              </a:spcAft>
              <a:defRPr/>
            </a:pPr>
            <a:r>
              <a:rPr lang="en-US" sz="2800" b="1" dirty="0">
                <a:solidFill>
                  <a:srgbClr val="990033"/>
                </a:solidFill>
                <a:latin typeface="Calibri" pitchFamily="34" charset="0"/>
                <a:cs typeface="Calibri" pitchFamily="34" charset="0"/>
              </a:rPr>
              <a:t>Understanding the cause of death distribution </a:t>
            </a:r>
            <a:r>
              <a:rPr lang="en-US" sz="2800" dirty="0">
                <a:solidFill>
                  <a:prstClr val="black"/>
                </a:solidFill>
                <a:latin typeface="Calibri" pitchFamily="34" charset="0"/>
                <a:cs typeface="Calibri" pitchFamily="34" charset="0"/>
              </a:rPr>
              <a:t>is important for program development and monitoring</a:t>
            </a:r>
          </a:p>
        </p:txBody>
      </p:sp>
      <p:sp>
        <p:nvSpPr>
          <p:cNvPr id="33795" name="Rectangle 8"/>
          <p:cNvSpPr>
            <a:spLocks noChangeArrowheads="1"/>
          </p:cNvSpPr>
          <p:nvPr/>
        </p:nvSpPr>
        <p:spPr bwMode="auto">
          <a:xfrm>
            <a:off x="3095624" y="239713"/>
            <a:ext cx="5819775"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defTabSz="914400" fontAlgn="base">
              <a:spcBef>
                <a:spcPct val="0"/>
              </a:spcBef>
              <a:spcAft>
                <a:spcPct val="0"/>
              </a:spcAft>
            </a:pPr>
            <a:r>
              <a:rPr lang="en-US" sz="3600" b="1" dirty="0">
                <a:solidFill>
                  <a:srgbClr val="FFFFFF"/>
                </a:solidFill>
                <a:latin typeface="Calibri" pitchFamily="34" charset="0"/>
                <a:cs typeface="Calibri" pitchFamily="34" charset="0"/>
              </a:rPr>
              <a:t>Why do sub-Saharan African mothers die?</a:t>
            </a:r>
          </a:p>
        </p:txBody>
      </p:sp>
      <p:pic>
        <p:nvPicPr>
          <p:cNvPr id="2050" name="Picture 2"/>
          <p:cNvPicPr>
            <a:picLocks noChangeAspect="1" noChangeArrowheads="1"/>
          </p:cNvPicPr>
          <p:nvPr/>
        </p:nvPicPr>
        <p:blipFill>
          <a:blip r:embed="rId3" cstate="print"/>
          <a:srcRect/>
          <a:stretch>
            <a:fillRect/>
          </a:stretch>
        </p:blipFill>
        <p:spPr bwMode="auto">
          <a:xfrm>
            <a:off x="3333751" y="1733550"/>
            <a:ext cx="5437895" cy="3600000"/>
          </a:xfrm>
          <a:prstGeom prst="rect">
            <a:avLst/>
          </a:prstGeom>
          <a:noFill/>
          <a:ln w="9525">
            <a:noFill/>
            <a:miter lim="800000"/>
            <a:headEnd/>
            <a:tailEnd/>
          </a:ln>
        </p:spPr>
      </p:pic>
    </p:spTree>
    <p:extLst>
      <p:ext uri="{BB962C8B-B14F-4D97-AF65-F5344CB8AC3E}">
        <p14:creationId xmlns:p14="http://schemas.microsoft.com/office/powerpoint/2010/main" val="94562311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37466" y="2082477"/>
            <a:ext cx="2540832" cy="26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37</a:t>
            </a:r>
            <a:r>
              <a:rPr lang="en-US" sz="2400" dirty="0" smtClean="0">
                <a:latin typeface="+mn-lt"/>
                <a:cs typeface="Calibri" pitchFamily="34" charset="0"/>
              </a:rPr>
              <a:t>%</a:t>
            </a:r>
            <a:endParaRPr lang="en-US" sz="2400" dirty="0" smtClean="0">
              <a:latin typeface="+mn-lt"/>
              <a:cs typeface="Calibri" pitchFamily="34" charset="0"/>
            </a:endParaRPr>
          </a:p>
          <a:p>
            <a:pPr>
              <a:defRPr/>
            </a:pPr>
            <a:r>
              <a:rPr lang="en-US" sz="2400" dirty="0">
                <a:solidFill>
                  <a:prstClr val="black"/>
                </a:solidFill>
                <a:latin typeface="Calibri"/>
                <a:cs typeface="Calibri" pitchFamily="34" charset="0"/>
              </a:rPr>
              <a:t>HIV/AIDS – </a:t>
            </a:r>
            <a:r>
              <a:rPr lang="en-US" sz="2400" dirty="0" smtClean="0">
                <a:solidFill>
                  <a:prstClr val="black"/>
                </a:solidFill>
                <a:latin typeface="Calibri"/>
                <a:cs typeface="Calibri" pitchFamily="34" charset="0"/>
              </a:rPr>
              <a:t>15</a:t>
            </a:r>
            <a:r>
              <a:rPr lang="en-US" sz="2400" dirty="0" smtClean="0">
                <a:solidFill>
                  <a:prstClr val="black"/>
                </a:solidFill>
                <a:latin typeface="Calibri"/>
                <a:cs typeface="Calibri" pitchFamily="34" charset="0"/>
              </a:rPr>
              <a:t>%</a:t>
            </a:r>
            <a:endParaRPr lang="en-US" sz="2400" dirty="0">
              <a:cs typeface="Calibri" pitchFamily="34" charset="0"/>
            </a:endParaRPr>
          </a:p>
          <a:p>
            <a:pPr>
              <a:defRPr/>
            </a:pPr>
            <a:r>
              <a:rPr lang="en-US" sz="2400" dirty="0" smtClean="0">
                <a:solidFill>
                  <a:prstClr val="black"/>
                </a:solidFill>
                <a:latin typeface="+mn-lt"/>
                <a:cs typeface="Calibri" pitchFamily="34" charset="0"/>
              </a:rPr>
              <a:t>Pneumonia </a:t>
            </a:r>
            <a:r>
              <a:rPr lang="en-US" sz="2400" dirty="0">
                <a:solidFill>
                  <a:prstClr val="black"/>
                </a:solidFill>
                <a:latin typeface="+mn-lt"/>
                <a:cs typeface="Calibri" pitchFamily="34" charset="0"/>
              </a:rPr>
              <a:t>– </a:t>
            </a:r>
            <a:r>
              <a:rPr lang="en-US" sz="2400" dirty="0" smtClean="0">
                <a:solidFill>
                  <a:prstClr val="black"/>
                </a:solidFill>
                <a:latin typeface="+mn-lt"/>
                <a:cs typeface="Calibri" pitchFamily="34" charset="0"/>
              </a:rPr>
              <a:t>13%</a:t>
            </a:r>
            <a:endParaRPr lang="en-US" sz="2400" dirty="0" smtClean="0">
              <a:latin typeface="+mn-lt"/>
              <a:cs typeface="Calibri" pitchFamily="34" charset="0"/>
            </a:endParaRPr>
          </a:p>
          <a:p>
            <a:pPr>
              <a:defRPr/>
            </a:pPr>
            <a:r>
              <a:rPr lang="en-US" sz="2400" dirty="0" smtClean="0">
                <a:solidFill>
                  <a:prstClr val="black"/>
                </a:solidFill>
                <a:latin typeface="Calibri"/>
                <a:cs typeface="Calibri" pitchFamily="34" charset="0"/>
              </a:rPr>
              <a:t>Diarrhoea </a:t>
            </a:r>
            <a:r>
              <a:rPr lang="en-US" sz="2400" dirty="0">
                <a:solidFill>
                  <a:prstClr val="black"/>
                </a:solidFill>
                <a:latin typeface="Calibri"/>
                <a:cs typeface="Calibri" pitchFamily="34" charset="0"/>
              </a:rPr>
              <a:t>– </a:t>
            </a:r>
            <a:r>
              <a:rPr lang="en-US" sz="2400" dirty="0">
                <a:solidFill>
                  <a:prstClr val="black"/>
                </a:solidFill>
                <a:latin typeface="Calibri"/>
                <a:cs typeface="Calibri" pitchFamily="34" charset="0"/>
              </a:rPr>
              <a:t>9</a:t>
            </a:r>
            <a:r>
              <a:rPr lang="en-US" sz="2400" dirty="0" smtClean="0">
                <a:solidFill>
                  <a:prstClr val="black"/>
                </a:solidFill>
                <a:latin typeface="Calibri"/>
                <a:cs typeface="Calibri" pitchFamily="34" charset="0"/>
              </a:rPr>
              <a:t>%</a:t>
            </a:r>
            <a:endParaRPr lang="en-US" sz="2400" dirty="0" smtClean="0">
              <a:solidFill>
                <a:prstClr val="black"/>
              </a:solidFill>
              <a:latin typeface="Calibri"/>
              <a:cs typeface="Calibri" pitchFamily="34" charset="0"/>
            </a:endParaRPr>
          </a:p>
          <a:p>
            <a:pPr lvl="0">
              <a:defRPr/>
            </a:pPr>
            <a:r>
              <a:rPr lang="en-US" sz="2400" dirty="0" smtClean="0">
                <a:solidFill>
                  <a:prstClr val="black"/>
                </a:solidFill>
                <a:latin typeface="Calibri"/>
                <a:cs typeface="Calibri" pitchFamily="34" charset="0"/>
              </a:rPr>
              <a:t>Injuries </a:t>
            </a:r>
            <a:r>
              <a:rPr lang="en-US" sz="2400" dirty="0">
                <a:solidFill>
                  <a:prstClr val="black"/>
                </a:solidFill>
                <a:latin typeface="Calibri"/>
                <a:cs typeface="Calibri" pitchFamily="34" charset="0"/>
              </a:rPr>
              <a:t>– 5</a:t>
            </a:r>
            <a:r>
              <a:rPr lang="en-US" sz="2400" dirty="0" smtClean="0">
                <a:solidFill>
                  <a:prstClr val="black"/>
                </a:solidFill>
                <a:latin typeface="Calibri"/>
                <a:cs typeface="Calibri" pitchFamily="34" charset="0"/>
              </a:rPr>
              <a:t>%</a:t>
            </a:r>
          </a:p>
          <a:p>
            <a:pPr>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643910" y="372198"/>
            <a:ext cx="6211454"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Why do Swazi children die?</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2881713" y="1432800"/>
            <a:ext cx="5742938" cy="39924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469190" y="291653"/>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891308" y="1161473"/>
            <a:ext cx="7523401" cy="54288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3"/>
          <a:stretch>
            <a:fillRect/>
          </a:stretch>
        </p:blipFill>
        <p:spPr>
          <a:xfrm>
            <a:off x="1186068" y="437573"/>
            <a:ext cx="6771864" cy="54252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7187" y="1120210"/>
            <a:ext cx="6896100" cy="53234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66320" y="1295400"/>
            <a:ext cx="6411360" cy="5061600"/>
          </a:xfrm>
          <a:prstGeom prst="rect">
            <a:avLst/>
          </a:prstGeom>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0989" y="1238249"/>
            <a:ext cx="6901461" cy="5026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2012.</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2" name="Picture 1"/>
          <p:cNvPicPr>
            <a:picLocks noChangeAspect="1"/>
          </p:cNvPicPr>
          <p:nvPr/>
        </p:nvPicPr>
        <p:blipFill>
          <a:blip r:embed="rId3"/>
          <a:stretch>
            <a:fillRect/>
          </a:stretch>
        </p:blipFill>
        <p:spPr>
          <a:xfrm>
            <a:off x="817023" y="1159309"/>
            <a:ext cx="7509954" cy="54216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122218" y="1266536"/>
            <a:ext cx="7101389" cy="50436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1949" y="1182103"/>
            <a:ext cx="6886575" cy="50139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6800" y="1236506"/>
            <a:ext cx="7277100" cy="4882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Swaziland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05274" y="1156624"/>
            <a:ext cx="7096125" cy="4772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17205" y="1100465"/>
            <a:ext cx="6672263" cy="5586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57687" y="1148334"/>
            <a:ext cx="6591300" cy="5404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44370" y="1086436"/>
            <a:ext cx="6455260" cy="54252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77420" y="1166091"/>
            <a:ext cx="6389159" cy="54036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181115"/>
            <a:ext cx="8229600" cy="4724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NO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 </a:t>
            </a:r>
            <a:r>
              <a:rPr lang="en-US" sz="2400" dirty="0" smtClean="0"/>
              <a:t>- Midwifery personnel authorized to administer core set of life saving interventions</a:t>
            </a:r>
            <a:r>
              <a:rPr lang="en-US" sz="2400" dirty="0"/>
              <a:t> </a:t>
            </a:r>
          </a:p>
          <a:p>
            <a:r>
              <a:rPr lang="en-US" sz="2400" b="1" dirty="0">
                <a:solidFill>
                  <a:srgbClr val="800000"/>
                </a:solidFill>
              </a:rPr>
              <a:t>PARTIAL </a:t>
            </a:r>
            <a:r>
              <a:rPr lang="en-US" sz="2400" dirty="0" smtClean="0"/>
              <a:t>- International Code of Marketing of Breastmilk Substitutes</a:t>
            </a:r>
          </a:p>
          <a:p>
            <a:r>
              <a:rPr lang="en-US" sz="2400" b="1" dirty="0" smtClean="0">
                <a:solidFill>
                  <a:srgbClr val="800000"/>
                </a:solidFill>
              </a:rPr>
              <a:t>NO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NO</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 </a:t>
            </a:r>
            <a:r>
              <a:rPr lang="en-US" sz="2400" dirty="0" smtClean="0"/>
              <a:t>- Pneumococcal vaccine</a:t>
            </a:r>
          </a:p>
          <a:p>
            <a:pPr marL="0" indent="0">
              <a:buNone/>
            </a:pPr>
            <a:endParaRPr lang="en-US" sz="2000" dirty="0"/>
          </a:p>
        </p:txBody>
      </p:sp>
      <p:sp>
        <p:nvSpPr>
          <p:cNvPr id="5" name="TextBox 4"/>
          <p:cNvSpPr txBox="1"/>
          <p:nvPr/>
        </p:nvSpPr>
        <p:spPr>
          <a:xfrm>
            <a:off x="361950" y="6165837"/>
            <a:ext cx="6953250" cy="430887"/>
          </a:xfrm>
          <a:prstGeom prst="rect">
            <a:avLst/>
          </a:prstGeom>
          <a:noFill/>
        </p:spPr>
        <p:txBody>
          <a:bodyPr wrap="square" rtlCol="0">
            <a:spAutoFit/>
          </a:bodyPr>
          <a:lstStyle/>
          <a:p>
            <a:r>
              <a:rPr lang="en-US" sz="2200" dirty="0" smtClean="0">
                <a:latin typeface="+mn-lt"/>
              </a:rPr>
              <a:t>* Policy information not available</a:t>
            </a:r>
            <a:endParaRPr lang="en-US" sz="2200" dirty="0">
              <a:latin typeface="+mn-lt"/>
            </a:endParaRPr>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893510"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Partial </a:t>
            </a:r>
            <a:r>
              <a:rPr lang="en-US" sz="2200" dirty="0" smtClean="0"/>
              <a:t>(2013)</a:t>
            </a:r>
            <a:endParaRPr lang="en-US" sz="2200" b="1" dirty="0" smtClean="0">
              <a:solidFill>
                <a:srgbClr val="800000"/>
              </a:solidFill>
            </a:endParaRPr>
          </a:p>
          <a:p>
            <a:pPr>
              <a:spcBef>
                <a:spcPts val="0"/>
              </a:spcBef>
              <a:spcAft>
                <a:spcPts val="600"/>
              </a:spcAft>
              <a:buClr>
                <a:srgbClr val="800000"/>
              </a:buClr>
            </a:pPr>
            <a:r>
              <a:rPr lang="en-US" sz="2200" dirty="0"/>
              <a:t>Density of doctors, nurses and midwives (per 10,000 population:   </a:t>
            </a:r>
            <a:r>
              <a:rPr lang="en-US" sz="2200" b="1" dirty="0" smtClean="0">
                <a:solidFill>
                  <a:srgbClr val="800000"/>
                </a:solidFill>
              </a:rPr>
              <a:t>17.7 </a:t>
            </a:r>
            <a:r>
              <a:rPr lang="en-US" sz="2200" dirty="0"/>
              <a:t>(</a:t>
            </a:r>
            <a:r>
              <a:rPr lang="en-US" sz="2200" dirty="0" smtClean="0"/>
              <a:t>2009)</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 - </a:t>
            </a:r>
            <a:endParaRPr lang="en-US" sz="2200" dirty="0"/>
          </a:p>
          <a:p>
            <a:pPr marL="0" indent="0">
              <a:spcBef>
                <a:spcPts val="0"/>
              </a:spcBef>
              <a:spcAft>
                <a:spcPts val="600"/>
              </a:spcAft>
              <a:buClr>
                <a:srgbClr val="800000"/>
              </a:buClr>
              <a:buNone/>
            </a:pPr>
            <a:r>
              <a:rPr lang="en-US" sz="2200" dirty="0" smtClean="0"/>
              <a:t>      (% </a:t>
            </a:r>
            <a:r>
              <a:rPr lang="en-US" sz="2200" dirty="0"/>
              <a:t>of recommended minimum</a:t>
            </a:r>
            <a:r>
              <a:rPr lang="en-US" sz="2200" dirty="0" smtClean="0"/>
              <a:t>)</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$447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smtClean="0">
                <a:solidFill>
                  <a:srgbClr val="800000"/>
                </a:solidFill>
              </a:rPr>
              <a:t>18%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11% </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$32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a:t>
            </a:r>
            <a:r>
              <a:rPr lang="en-US" sz="2200" smtClean="0"/>
              <a:t>:   </a:t>
            </a:r>
            <a:r>
              <a:rPr lang="en-US" sz="2200" b="1" smtClean="0">
                <a:solidFill>
                  <a:srgbClr val="800000"/>
                </a:solidFill>
              </a:rPr>
              <a:t>$131 </a:t>
            </a:r>
            <a:r>
              <a:rPr lang="en-US" sz="2200" smtClean="0"/>
              <a:t>(2011)</a:t>
            </a:r>
            <a:endParaRPr lang="en-US" sz="2200" dirty="0" smtClean="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768273" y="268288"/>
            <a:ext cx="4167909"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Who </a:t>
            </a:r>
            <a:r>
              <a:rPr lang="en-US" sz="3200" b="1" dirty="0">
                <a:solidFill>
                  <a:srgbClr val="FFFFFF"/>
                </a:solidFill>
                <a:latin typeface="Calibri" pitchFamily="34" charset="0"/>
                <a:cs typeface="Calibri" pitchFamily="34" charset="0"/>
              </a:rPr>
              <a:t>i</a:t>
            </a:r>
            <a:r>
              <a:rPr lang="en-US" sz="3200" b="1" dirty="0" smtClean="0">
                <a:solidFill>
                  <a:srgbClr val="FFFFFF"/>
                </a:solidFill>
                <a:latin typeface="Calibri" pitchFamily="34" charset="0"/>
                <a:cs typeface="Calibri" pitchFamily="34" charset="0"/>
              </a:rPr>
              <a:t>s left behind?</a:t>
            </a:r>
            <a:endParaRPr lang="en-US" sz="32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847441" y="1094509"/>
            <a:ext cx="4049486" cy="5447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b="1" dirty="0" smtClean="0">
                <a:latin typeface="+mn-lt"/>
                <a:cs typeface="Calibri" pitchFamily="34" charset="0"/>
              </a:rPr>
              <a:t>                Swaziland</a:t>
            </a:r>
          </a:p>
          <a:p>
            <a:pPr>
              <a:spcBef>
                <a:spcPts val="600"/>
              </a:spcBef>
              <a:spcAft>
                <a:spcPts val="600"/>
              </a:spcAft>
              <a:defRPr/>
            </a:pPr>
            <a:r>
              <a:rPr lang="en-US" sz="2800" dirty="0" smtClean="0">
                <a:latin typeface="+mn-lt"/>
                <a:cs typeface="Calibri" pitchFamily="34" charset="0"/>
              </a:rPr>
              <a:t>The wide bars for a few indicators show important </a:t>
            </a:r>
            <a:r>
              <a:rPr lang="en-US" sz="2800" b="1" dirty="0" smtClean="0">
                <a:solidFill>
                  <a:srgbClr val="990033"/>
                </a:solidFill>
                <a:latin typeface="+mn-lt"/>
                <a:cs typeface="Calibri" pitchFamily="34" charset="0"/>
              </a:rPr>
              <a:t>inequalities in coverage</a:t>
            </a:r>
            <a:r>
              <a:rPr lang="en-US" sz="2800" dirty="0" smtClean="0">
                <a:latin typeface="+mn-lt"/>
                <a:cs typeface="Calibri" pitchFamily="34" charset="0"/>
              </a:rPr>
              <a:t>.</a:t>
            </a:r>
          </a:p>
          <a:p>
            <a:pPr>
              <a:spcBef>
                <a:spcPts val="600"/>
              </a:spcBef>
              <a:spcAft>
                <a:spcPts val="600"/>
              </a:spcAft>
              <a:defRPr/>
            </a:pPr>
            <a:r>
              <a:rPr lang="en-US" sz="2800" dirty="0" smtClean="0">
                <a:latin typeface="+mn-lt"/>
                <a:cs typeface="Calibri" pitchFamily="34" charset="0"/>
              </a:rPr>
              <a:t>Inequality is greatest for skilled birth attendant and ORT &amp; continued feeding.</a:t>
            </a:r>
          </a:p>
          <a:p>
            <a:pPr>
              <a:spcBef>
                <a:spcPts val="600"/>
              </a:spcBef>
              <a:spcAft>
                <a:spcPts val="600"/>
              </a:spcAft>
              <a:defRPr/>
            </a:pPr>
            <a:r>
              <a:rPr lang="en-US" sz="2800" dirty="0" smtClean="0">
                <a:latin typeface="+mn-lt"/>
                <a:cs typeface="Calibri" pitchFamily="34" charset="0"/>
              </a:rPr>
              <a:t>Other indicators show much smaller </a:t>
            </a:r>
            <a:r>
              <a:rPr lang="en-US" sz="2800" b="1" dirty="0" smtClean="0">
                <a:solidFill>
                  <a:schemeClr val="accent2">
                    <a:lumMod val="75000"/>
                  </a:schemeClr>
                </a:solidFill>
                <a:latin typeface="+mn-lt"/>
                <a:cs typeface="Calibri" pitchFamily="34" charset="0"/>
              </a:rPr>
              <a:t>gaps</a:t>
            </a:r>
            <a:r>
              <a:rPr lang="en-US" sz="2800" dirty="0" smtClean="0">
                <a:latin typeface="+mn-lt"/>
                <a:cs typeface="Calibri" pitchFamily="34" charset="0"/>
              </a:rPr>
              <a:t> </a:t>
            </a:r>
            <a:r>
              <a:rPr lang="en-US" sz="2800" b="1" dirty="0" smtClean="0">
                <a:solidFill>
                  <a:schemeClr val="accent2">
                    <a:lumMod val="75000"/>
                  </a:schemeClr>
                </a:solidFill>
                <a:latin typeface="+mn-lt"/>
                <a:cs typeface="Calibri" pitchFamily="34" charset="0"/>
              </a:rPr>
              <a:t>in coverage.</a:t>
            </a:r>
          </a:p>
          <a:p>
            <a:pPr>
              <a:spcBef>
                <a:spcPts val="600"/>
              </a:spcBef>
              <a:spcAft>
                <a:spcPts val="600"/>
              </a:spcAft>
              <a:defRPr/>
            </a:pPr>
            <a:r>
              <a:rPr lang="en-US" sz="2800" dirty="0" smtClean="0">
                <a:cs typeface="Calibri" pitchFamily="34" charset="0"/>
              </a:rPr>
              <a:t>.</a:t>
            </a:r>
            <a:endParaRPr lang="en-US" sz="2800" dirty="0">
              <a:solidFill>
                <a:srgbClr val="C00000"/>
              </a:solidFill>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Swaziland</a:t>
            </a:r>
            <a:endParaRPr lang="en-US" sz="4600" dirty="0"/>
          </a:p>
        </p:txBody>
      </p:sp>
    </p:spTree>
    <p:extLst>
      <p:ext uri="{BB962C8B-B14F-4D97-AF65-F5344CB8AC3E}">
        <p14:creationId xmlns:p14="http://schemas.microsoft.com/office/powerpoint/2010/main" val="6279984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Swaziland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863306" y="1673524"/>
            <a:ext cx="5379461" cy="4860000"/>
          </a:xfrm>
          <a:prstGeom prst="rect">
            <a:avLst/>
          </a:prstGeom>
          <a:noFill/>
          <a:ln w="9525">
            <a:noFill/>
            <a:miter lim="800000"/>
            <a:headEnd/>
            <a:tailEnd/>
          </a:ln>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1828800" y="1690777"/>
            <a:ext cx="5376477" cy="4860000"/>
          </a:xfrm>
          <a:prstGeom prst="rect">
            <a:avLst/>
          </a:prstGeom>
          <a:noFill/>
          <a:ln w="9525">
            <a:noFill/>
            <a:miter lim="800000"/>
            <a:headEnd/>
            <a:tailEnd/>
          </a:ln>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1311217" y="1268083"/>
            <a:ext cx="6599217" cy="4860000"/>
          </a:xfrm>
          <a:prstGeom prst="rect">
            <a:avLst/>
          </a:prstGeom>
          <a:noFill/>
          <a:ln w="9525">
            <a:noFill/>
            <a:miter lim="800000"/>
            <a:headEnd/>
            <a:tailEnd/>
          </a:ln>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511444" y="5192515"/>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1233577" y="1199071"/>
            <a:ext cx="6626746" cy="4860000"/>
          </a:xfrm>
          <a:prstGeom prst="rect">
            <a:avLst/>
          </a:prstGeom>
          <a:noFill/>
          <a:ln w="9525">
            <a:noFill/>
            <a:miter lim="800000"/>
            <a:headEnd/>
            <a:tailEnd/>
          </a:ln>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12697</TotalTime>
  <Words>3025</Words>
  <Application>Microsoft Macintosh PowerPoint</Application>
  <PresentationFormat>On-screen Show (4:3)</PresentationFormat>
  <Paragraphs>265</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Swaziland</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747</cp:revision>
  <cp:lastPrinted>2012-06-12T19:26:24Z</cp:lastPrinted>
  <dcterms:created xsi:type="dcterms:W3CDTF">2008-01-10T17:37:13Z</dcterms:created>
  <dcterms:modified xsi:type="dcterms:W3CDTF">2014-12-07T19:55:24Z</dcterms:modified>
</cp:coreProperties>
</file>