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42" r:id="rId1"/>
  </p:sldMasterIdLst>
  <p:notesMasterIdLst>
    <p:notesMasterId r:id="rId45"/>
  </p:notesMasterIdLst>
  <p:handoutMasterIdLst>
    <p:handoutMasterId r:id="rId46"/>
  </p:handoutMasterIdLst>
  <p:sldIdLst>
    <p:sldId id="541" r:id="rId2"/>
    <p:sldId id="542" r:id="rId3"/>
    <p:sldId id="519" r:id="rId4"/>
    <p:sldId id="431" r:id="rId5"/>
    <p:sldId id="435" r:id="rId6"/>
    <p:sldId id="496" r:id="rId7"/>
    <p:sldId id="464" r:id="rId8"/>
    <p:sldId id="521" r:id="rId9"/>
    <p:sldId id="513" r:id="rId10"/>
    <p:sldId id="523" r:id="rId11"/>
    <p:sldId id="517" r:id="rId12"/>
    <p:sldId id="543" r:id="rId13"/>
    <p:sldId id="522" r:id="rId14"/>
    <p:sldId id="390" r:id="rId15"/>
    <p:sldId id="412" r:id="rId16"/>
    <p:sldId id="518" r:id="rId17"/>
    <p:sldId id="500" r:id="rId18"/>
    <p:sldId id="413" r:id="rId19"/>
    <p:sldId id="544" r:id="rId20"/>
    <p:sldId id="417" r:id="rId21"/>
    <p:sldId id="478" r:id="rId22"/>
    <p:sldId id="414" r:id="rId23"/>
    <p:sldId id="480" r:id="rId24"/>
    <p:sldId id="481" r:id="rId25"/>
    <p:sldId id="482" r:id="rId26"/>
    <p:sldId id="484" r:id="rId27"/>
    <p:sldId id="483" r:id="rId28"/>
    <p:sldId id="485" r:id="rId29"/>
    <p:sldId id="489" r:id="rId30"/>
    <p:sldId id="418" r:id="rId31"/>
    <p:sldId id="488" r:id="rId32"/>
    <p:sldId id="487" r:id="rId33"/>
    <p:sldId id="490" r:id="rId34"/>
    <p:sldId id="491" r:id="rId35"/>
    <p:sldId id="492" r:id="rId36"/>
    <p:sldId id="493" r:id="rId37"/>
    <p:sldId id="416" r:id="rId38"/>
    <p:sldId id="511" r:id="rId39"/>
    <p:sldId id="540" r:id="rId40"/>
    <p:sldId id="539" r:id="rId41"/>
    <p:sldId id="536" r:id="rId42"/>
    <p:sldId id="537" r:id="rId43"/>
    <p:sldId id="538" r:id="rId44"/>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alued Acer Customer" initials="VAC" lastIdx="5" clrIdx="0"/>
  <p:cmAuthor id="1" name="Adam Deixel" initials="ALD" lastIdx="5" clrIdx="1"/>
  <p:cmAuthor id="2" name="mkinney" initials="MK" lastIdx="5"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00"/>
    <a:srgbClr val="990033"/>
    <a:srgbClr val="FFFF00"/>
    <a:srgbClr val="4F81BD"/>
    <a:srgbClr val="B92925"/>
    <a:srgbClr val="FF0000"/>
    <a:srgbClr val="FFFFFF"/>
    <a:srgbClr val="008000"/>
    <a:srgbClr val="C2E1FE"/>
    <a:srgbClr val="C3E1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294" autoAdjust="0"/>
    <p:restoredTop sz="90805" autoAdjust="0"/>
  </p:normalViewPr>
  <p:slideViewPr>
    <p:cSldViewPr snapToGrid="0">
      <p:cViewPr>
        <p:scale>
          <a:sx n="110" d="100"/>
          <a:sy n="110" d="100"/>
        </p:scale>
        <p:origin x="-496" y="1664"/>
      </p:cViewPr>
      <p:guideLst>
        <p:guide orient="horz" pos="2160"/>
        <p:guide pos="2880"/>
      </p:guideLst>
    </p:cSldViewPr>
  </p:slideViewPr>
  <p:outlineViewPr>
    <p:cViewPr>
      <p:scale>
        <a:sx n="33" d="100"/>
        <a:sy n="33" d="100"/>
      </p:scale>
      <p:origin x="246" y="44994"/>
    </p:cViewPr>
  </p:outlineViewPr>
  <p:notesTextViewPr>
    <p:cViewPr>
      <p:scale>
        <a:sx n="75" d="100"/>
        <a:sy n="75" d="100"/>
      </p:scale>
      <p:origin x="0" y="0"/>
    </p:cViewPr>
  </p:notesTextViewPr>
  <p:sorterViewPr>
    <p:cViewPr>
      <p:scale>
        <a:sx n="90" d="100"/>
        <a:sy n="90" d="100"/>
      </p:scale>
      <p:origin x="0" y="1950"/>
    </p:cViewPr>
  </p:sorterViewPr>
  <p:notesViewPr>
    <p:cSldViewPr snapToGrid="0">
      <p:cViewPr varScale="1">
        <p:scale>
          <a:sx n="44" d="100"/>
          <a:sy n="44" d="100"/>
        </p:scale>
        <p:origin x="-2030" y="-82"/>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handoutMaster" Target="handoutMasters/handoutMaster1.xml"/><Relationship Id="rId47" Type="http://schemas.openxmlformats.org/officeDocument/2006/relationships/printerSettings" Target="printerSettings/printerSettings1.bin"/><Relationship Id="rId48" Type="http://schemas.openxmlformats.org/officeDocument/2006/relationships/commentAuthors" Target="commentAuthors.xml"/><Relationship Id="rId49" Type="http://schemas.openxmlformats.org/officeDocument/2006/relationships/presProps" Target="pres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viewProps" Target="viewProps.xml"/><Relationship Id="rId51" Type="http://schemas.openxmlformats.org/officeDocument/2006/relationships/theme" Target="theme/theme1.xml"/><Relationship Id="rId5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0DB55C-95F2-454D-9305-AB9E93BD15DD}" type="doc">
      <dgm:prSet loTypeId="urn:microsoft.com/office/officeart/2005/8/layout/arrow2" loCatId="process" qsTypeId="urn:microsoft.com/office/officeart/2005/8/quickstyle/simple1" qsCatId="simple" csTypeId="urn:microsoft.com/office/officeart/2005/8/colors/accent1_2" csCatId="accent1" phldr="1"/>
      <dgm:spPr/>
    </dgm:pt>
    <dgm:pt modelId="{72628D34-2779-45D0-8D0E-6383248B0E25}">
      <dgm:prSet phldrT="[Text]" custT="1"/>
      <dgm:spPr/>
      <dgm:t>
        <a:bodyPr/>
        <a:lstStyle/>
        <a:p>
          <a:r>
            <a:rPr lang="en-US" sz="2400" dirty="0" smtClean="0"/>
            <a:t>Country profiles</a:t>
          </a:r>
          <a:endParaRPr lang="en-US" sz="2400" dirty="0"/>
        </a:p>
      </dgm:t>
    </dgm:pt>
    <dgm:pt modelId="{B653D03A-8D1C-435C-BABD-2061787C372F}" type="parTrans" cxnId="{3A26DAE9-190E-4CB9-833F-966024F6F24D}">
      <dgm:prSet/>
      <dgm:spPr/>
      <dgm:t>
        <a:bodyPr/>
        <a:lstStyle/>
        <a:p>
          <a:endParaRPr lang="en-US"/>
        </a:p>
      </dgm:t>
    </dgm:pt>
    <dgm:pt modelId="{35846A1C-730F-4D8B-A42D-8906A3DDAE98}" type="sibTrans" cxnId="{3A26DAE9-190E-4CB9-833F-966024F6F24D}">
      <dgm:prSet/>
      <dgm:spPr/>
      <dgm:t>
        <a:bodyPr/>
        <a:lstStyle/>
        <a:p>
          <a:endParaRPr lang="en-US"/>
        </a:p>
      </dgm:t>
    </dgm:pt>
    <dgm:pt modelId="{E8A984F7-3545-4B8A-BB92-EFC92500BC08}">
      <dgm:prSet phldrT="[Text]" custT="1"/>
      <dgm:spPr/>
      <dgm:t>
        <a:bodyPr/>
        <a:lstStyle/>
        <a:p>
          <a:r>
            <a:rPr lang="en-US" sz="2400" dirty="0" smtClean="0"/>
            <a:t>Analysis </a:t>
          </a:r>
          <a:br>
            <a:rPr lang="en-US" sz="2400" dirty="0" smtClean="0"/>
          </a:br>
          <a:r>
            <a:rPr lang="en-US" sz="2400" dirty="0" smtClean="0"/>
            <a:t>&amp; events</a:t>
          </a:r>
          <a:endParaRPr lang="en-US" sz="2400" dirty="0"/>
        </a:p>
      </dgm:t>
    </dgm:pt>
    <dgm:pt modelId="{A2366C89-857A-4BC5-ACB8-E0EF215D47C6}" type="parTrans" cxnId="{1E570665-54F2-4875-B781-10ED63F33185}">
      <dgm:prSet/>
      <dgm:spPr/>
      <dgm:t>
        <a:bodyPr/>
        <a:lstStyle/>
        <a:p>
          <a:endParaRPr lang="en-US"/>
        </a:p>
      </dgm:t>
    </dgm:pt>
    <dgm:pt modelId="{95D69541-100F-4836-8547-637977A50490}" type="sibTrans" cxnId="{1E570665-54F2-4875-B781-10ED63F33185}">
      <dgm:prSet/>
      <dgm:spPr/>
      <dgm:t>
        <a:bodyPr/>
        <a:lstStyle/>
        <a:p>
          <a:endParaRPr lang="en-US"/>
        </a:p>
      </dgm:t>
    </dgm:pt>
    <dgm:pt modelId="{C6E7AF11-45E8-4960-8D5C-4E7CBCD2D9F1}">
      <dgm:prSet phldrT="[Text]" custT="1"/>
      <dgm:spPr/>
      <dgm:t>
        <a:bodyPr/>
        <a:lstStyle/>
        <a:p>
          <a:r>
            <a:rPr lang="en-US" sz="2400" dirty="0" smtClean="0"/>
            <a:t>Evidence-based planning, budgeting &amp; programs</a:t>
          </a:r>
          <a:endParaRPr lang="en-US" sz="2400" dirty="0"/>
        </a:p>
      </dgm:t>
    </dgm:pt>
    <dgm:pt modelId="{5F97330D-941D-4E76-B33C-5716482386E2}" type="parTrans" cxnId="{D6F4D69E-7BCD-4EC3-85E8-F4DE35A50B0C}">
      <dgm:prSet/>
      <dgm:spPr/>
      <dgm:t>
        <a:bodyPr/>
        <a:lstStyle/>
        <a:p>
          <a:endParaRPr lang="en-US"/>
        </a:p>
      </dgm:t>
    </dgm:pt>
    <dgm:pt modelId="{61FC0059-AB14-4348-9426-90BF885FCC8A}" type="sibTrans" cxnId="{D6F4D69E-7BCD-4EC3-85E8-F4DE35A50B0C}">
      <dgm:prSet/>
      <dgm:spPr/>
      <dgm:t>
        <a:bodyPr/>
        <a:lstStyle/>
        <a:p>
          <a:endParaRPr lang="en-US"/>
        </a:p>
      </dgm:t>
    </dgm:pt>
    <dgm:pt modelId="{37098DA4-DBEB-4362-A1A2-6054573DF8CA}" type="pres">
      <dgm:prSet presAssocID="{EB0DB55C-95F2-454D-9305-AB9E93BD15DD}" presName="arrowDiagram" presStyleCnt="0">
        <dgm:presLayoutVars>
          <dgm:chMax val="5"/>
          <dgm:dir/>
          <dgm:resizeHandles val="exact"/>
        </dgm:presLayoutVars>
      </dgm:prSet>
      <dgm:spPr/>
    </dgm:pt>
    <dgm:pt modelId="{856A65BA-E968-4846-90C0-1FAB4335E5A1}" type="pres">
      <dgm:prSet presAssocID="{EB0DB55C-95F2-454D-9305-AB9E93BD15DD}" presName="arrow" presStyleLbl="bgShp" presStyleIdx="0" presStyleCnt="1"/>
      <dgm:spPr>
        <a:solidFill>
          <a:srgbClr val="800000"/>
        </a:solidFill>
        <a:ln>
          <a:solidFill>
            <a:srgbClr val="990033"/>
          </a:solidFill>
        </a:ln>
      </dgm:spPr>
    </dgm:pt>
    <dgm:pt modelId="{F4D93D77-7D13-4AC3-A8B8-748D0C270300}" type="pres">
      <dgm:prSet presAssocID="{EB0DB55C-95F2-454D-9305-AB9E93BD15DD}" presName="arrowDiagram3" presStyleCnt="0"/>
      <dgm:spPr/>
    </dgm:pt>
    <dgm:pt modelId="{8FB1DDA2-FA8D-46B6-8720-0BE55CAF4124}" type="pres">
      <dgm:prSet presAssocID="{72628D34-2779-45D0-8D0E-6383248B0E25}" presName="bullet3a" presStyleLbl="node1" presStyleIdx="0" presStyleCnt="3"/>
      <dgm:spPr>
        <a:solidFill>
          <a:schemeClr val="accent5">
            <a:lumMod val="50000"/>
          </a:schemeClr>
        </a:solidFill>
      </dgm:spPr>
    </dgm:pt>
    <dgm:pt modelId="{D01BF024-EA41-4536-B15B-4A443BF5EC65}" type="pres">
      <dgm:prSet presAssocID="{72628D34-2779-45D0-8D0E-6383248B0E25}" presName="textBox3a" presStyleLbl="revTx" presStyleIdx="0" presStyleCnt="3" custScaleY="66782" custLinFactNeighborX="-5008" custLinFactNeighborY="16374">
        <dgm:presLayoutVars>
          <dgm:bulletEnabled val="1"/>
        </dgm:presLayoutVars>
      </dgm:prSet>
      <dgm:spPr/>
      <dgm:t>
        <a:bodyPr/>
        <a:lstStyle/>
        <a:p>
          <a:endParaRPr lang="en-US"/>
        </a:p>
      </dgm:t>
    </dgm:pt>
    <dgm:pt modelId="{4CAEB872-C42A-4105-A434-59540F30FD16}" type="pres">
      <dgm:prSet presAssocID="{E8A984F7-3545-4B8A-BB92-EFC92500BC08}" presName="bullet3b" presStyleLbl="node1" presStyleIdx="1" presStyleCnt="3"/>
      <dgm:spPr>
        <a:solidFill>
          <a:schemeClr val="accent5">
            <a:lumMod val="50000"/>
          </a:schemeClr>
        </a:solidFill>
      </dgm:spPr>
    </dgm:pt>
    <dgm:pt modelId="{782A5F9C-A9C9-48D9-A0E6-12FCCDC674E2}" type="pres">
      <dgm:prSet presAssocID="{E8A984F7-3545-4B8A-BB92-EFC92500BC08}" presName="textBox3b" presStyleLbl="revTx" presStyleIdx="1" presStyleCnt="3" custScaleX="116667" custScaleY="75000" custLinFactNeighborX="-4168" custLinFactNeighborY="12375">
        <dgm:presLayoutVars>
          <dgm:bulletEnabled val="1"/>
        </dgm:presLayoutVars>
      </dgm:prSet>
      <dgm:spPr/>
      <dgm:t>
        <a:bodyPr/>
        <a:lstStyle/>
        <a:p>
          <a:endParaRPr lang="en-US"/>
        </a:p>
      </dgm:t>
    </dgm:pt>
    <dgm:pt modelId="{5A29896A-97B1-4347-956F-F75F9921F932}" type="pres">
      <dgm:prSet presAssocID="{C6E7AF11-45E8-4960-8D5C-4E7CBCD2D9F1}" presName="bullet3c" presStyleLbl="node1" presStyleIdx="2" presStyleCnt="3"/>
      <dgm:spPr>
        <a:solidFill>
          <a:schemeClr val="accent5">
            <a:lumMod val="50000"/>
          </a:schemeClr>
        </a:solidFill>
      </dgm:spPr>
    </dgm:pt>
    <dgm:pt modelId="{B347EA64-5EA7-4692-919A-4FE3623F63E5}" type="pres">
      <dgm:prSet presAssocID="{C6E7AF11-45E8-4960-8D5C-4E7CBCD2D9F1}" presName="textBox3c" presStyleLbl="revTx" presStyleIdx="2" presStyleCnt="3" custScaleX="154167" custScaleY="69209" custLinFactNeighborX="2774" custLinFactNeighborY="12612">
        <dgm:presLayoutVars>
          <dgm:bulletEnabled val="1"/>
        </dgm:presLayoutVars>
      </dgm:prSet>
      <dgm:spPr/>
      <dgm:t>
        <a:bodyPr/>
        <a:lstStyle/>
        <a:p>
          <a:endParaRPr lang="en-US"/>
        </a:p>
      </dgm:t>
    </dgm:pt>
  </dgm:ptLst>
  <dgm:cxnLst>
    <dgm:cxn modelId="{CA43E9D1-7926-4BC9-A6BB-3D57AD59ECC1}" type="presOf" srcId="{C6E7AF11-45E8-4960-8D5C-4E7CBCD2D9F1}" destId="{B347EA64-5EA7-4692-919A-4FE3623F63E5}" srcOrd="0" destOrd="0" presId="urn:microsoft.com/office/officeart/2005/8/layout/arrow2"/>
    <dgm:cxn modelId="{1E570665-54F2-4875-B781-10ED63F33185}" srcId="{EB0DB55C-95F2-454D-9305-AB9E93BD15DD}" destId="{E8A984F7-3545-4B8A-BB92-EFC92500BC08}" srcOrd="1" destOrd="0" parTransId="{A2366C89-857A-4BC5-ACB8-E0EF215D47C6}" sibTransId="{95D69541-100F-4836-8547-637977A50490}"/>
    <dgm:cxn modelId="{3A26DAE9-190E-4CB9-833F-966024F6F24D}" srcId="{EB0DB55C-95F2-454D-9305-AB9E93BD15DD}" destId="{72628D34-2779-45D0-8D0E-6383248B0E25}" srcOrd="0" destOrd="0" parTransId="{B653D03A-8D1C-435C-BABD-2061787C372F}" sibTransId="{35846A1C-730F-4D8B-A42D-8906A3DDAE98}"/>
    <dgm:cxn modelId="{44C81A82-CDDE-4A21-9677-5B4749356105}" type="presOf" srcId="{EB0DB55C-95F2-454D-9305-AB9E93BD15DD}" destId="{37098DA4-DBEB-4362-A1A2-6054573DF8CA}" srcOrd="0" destOrd="0" presId="urn:microsoft.com/office/officeart/2005/8/layout/arrow2"/>
    <dgm:cxn modelId="{75B8E49C-4DF6-4635-BF09-58B1EDED8E64}" type="presOf" srcId="{E8A984F7-3545-4B8A-BB92-EFC92500BC08}" destId="{782A5F9C-A9C9-48D9-A0E6-12FCCDC674E2}" srcOrd="0" destOrd="0" presId="urn:microsoft.com/office/officeart/2005/8/layout/arrow2"/>
    <dgm:cxn modelId="{D6F4D69E-7BCD-4EC3-85E8-F4DE35A50B0C}" srcId="{EB0DB55C-95F2-454D-9305-AB9E93BD15DD}" destId="{C6E7AF11-45E8-4960-8D5C-4E7CBCD2D9F1}" srcOrd="2" destOrd="0" parTransId="{5F97330D-941D-4E76-B33C-5716482386E2}" sibTransId="{61FC0059-AB14-4348-9426-90BF885FCC8A}"/>
    <dgm:cxn modelId="{B5F52B60-2894-4FC3-866E-DE6A3692A458}" type="presOf" srcId="{72628D34-2779-45D0-8D0E-6383248B0E25}" destId="{D01BF024-EA41-4536-B15B-4A443BF5EC65}" srcOrd="0" destOrd="0" presId="urn:microsoft.com/office/officeart/2005/8/layout/arrow2"/>
    <dgm:cxn modelId="{DFF531BD-49A8-4615-8E8E-BAE22D2F75F6}" type="presParOf" srcId="{37098DA4-DBEB-4362-A1A2-6054573DF8CA}" destId="{856A65BA-E968-4846-90C0-1FAB4335E5A1}" srcOrd="0" destOrd="0" presId="urn:microsoft.com/office/officeart/2005/8/layout/arrow2"/>
    <dgm:cxn modelId="{1AE12608-816F-470C-ACC2-4DD6592226C1}" type="presParOf" srcId="{37098DA4-DBEB-4362-A1A2-6054573DF8CA}" destId="{F4D93D77-7D13-4AC3-A8B8-748D0C270300}" srcOrd="1" destOrd="0" presId="urn:microsoft.com/office/officeart/2005/8/layout/arrow2"/>
    <dgm:cxn modelId="{970BFC96-6913-4910-93A7-5BA4D03FF90B}" type="presParOf" srcId="{F4D93D77-7D13-4AC3-A8B8-748D0C270300}" destId="{8FB1DDA2-FA8D-46B6-8720-0BE55CAF4124}" srcOrd="0" destOrd="0" presId="urn:microsoft.com/office/officeart/2005/8/layout/arrow2"/>
    <dgm:cxn modelId="{4FBAF598-E640-404D-8FC9-85F8FF32AB38}" type="presParOf" srcId="{F4D93D77-7D13-4AC3-A8B8-748D0C270300}" destId="{D01BF024-EA41-4536-B15B-4A443BF5EC65}" srcOrd="1" destOrd="0" presId="urn:microsoft.com/office/officeart/2005/8/layout/arrow2"/>
    <dgm:cxn modelId="{1F684FEF-2733-46EF-B803-D7B536A7DEAC}" type="presParOf" srcId="{F4D93D77-7D13-4AC3-A8B8-748D0C270300}" destId="{4CAEB872-C42A-4105-A434-59540F30FD16}" srcOrd="2" destOrd="0" presId="urn:microsoft.com/office/officeart/2005/8/layout/arrow2"/>
    <dgm:cxn modelId="{58A546DB-FC0A-4BED-8C9C-119ACFB77775}" type="presParOf" srcId="{F4D93D77-7D13-4AC3-A8B8-748D0C270300}" destId="{782A5F9C-A9C9-48D9-A0E6-12FCCDC674E2}" srcOrd="3" destOrd="0" presId="urn:microsoft.com/office/officeart/2005/8/layout/arrow2"/>
    <dgm:cxn modelId="{63CBEE71-EB7B-4A62-90BE-FA404515FC77}" type="presParOf" srcId="{F4D93D77-7D13-4AC3-A8B8-748D0C270300}" destId="{5A29896A-97B1-4347-956F-F75F9921F932}" srcOrd="4" destOrd="0" presId="urn:microsoft.com/office/officeart/2005/8/layout/arrow2"/>
    <dgm:cxn modelId="{9D642C1F-1CDE-4998-8679-D1372CAED1FB}" type="presParOf" srcId="{F4D93D77-7D13-4AC3-A8B8-748D0C270300}" destId="{B347EA64-5EA7-4692-919A-4FE3623F63E5}" srcOrd="5"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6A65BA-E968-4846-90C0-1FAB4335E5A1}">
      <dsp:nvSpPr>
        <dsp:cNvPr id="0" name=""/>
        <dsp:cNvSpPr/>
      </dsp:nvSpPr>
      <dsp:spPr>
        <a:xfrm>
          <a:off x="0" y="429432"/>
          <a:ext cx="6172199" cy="3857624"/>
        </a:xfrm>
        <a:prstGeom prst="swooshArrow">
          <a:avLst>
            <a:gd name="adj1" fmla="val 25000"/>
            <a:gd name="adj2" fmla="val 25000"/>
          </a:avLst>
        </a:prstGeom>
        <a:solidFill>
          <a:srgbClr val="800000"/>
        </a:solidFill>
        <a:ln>
          <a:solidFill>
            <a:srgbClr val="990033"/>
          </a:solidFill>
        </a:ln>
        <a:effectLst/>
      </dsp:spPr>
      <dsp:style>
        <a:lnRef idx="0">
          <a:scrgbClr r="0" g="0" b="0"/>
        </a:lnRef>
        <a:fillRef idx="1">
          <a:scrgbClr r="0" g="0" b="0"/>
        </a:fillRef>
        <a:effectRef idx="0">
          <a:scrgbClr r="0" g="0" b="0"/>
        </a:effectRef>
        <a:fontRef idx="minor"/>
      </dsp:style>
    </dsp:sp>
    <dsp:sp modelId="{8FB1DDA2-FA8D-46B6-8720-0BE55CAF4124}">
      <dsp:nvSpPr>
        <dsp:cNvPr id="0" name=""/>
        <dsp:cNvSpPr/>
      </dsp:nvSpPr>
      <dsp:spPr>
        <a:xfrm>
          <a:off x="783869" y="3091964"/>
          <a:ext cx="160477" cy="160477"/>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1BF024-EA41-4536-B15B-4A443BF5EC65}">
      <dsp:nvSpPr>
        <dsp:cNvPr id="0" name=""/>
        <dsp:cNvSpPr/>
      </dsp:nvSpPr>
      <dsp:spPr>
        <a:xfrm>
          <a:off x="792086" y="3539915"/>
          <a:ext cx="1438122" cy="7445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034" tIns="0" rIns="0" bIns="0" numCol="1" spcCol="1270" anchor="t" anchorCtr="0">
          <a:noAutofit/>
        </a:bodyPr>
        <a:lstStyle/>
        <a:p>
          <a:pPr lvl="0" algn="l" defTabSz="1066800">
            <a:lnSpc>
              <a:spcPct val="90000"/>
            </a:lnSpc>
            <a:spcBef>
              <a:spcPct val="0"/>
            </a:spcBef>
            <a:spcAft>
              <a:spcPct val="35000"/>
            </a:spcAft>
          </a:pPr>
          <a:r>
            <a:rPr lang="en-US" sz="2400" kern="1200" dirty="0" smtClean="0"/>
            <a:t>Country profiles</a:t>
          </a:r>
          <a:endParaRPr lang="en-US" sz="2400" kern="1200" dirty="0"/>
        </a:p>
      </dsp:txBody>
      <dsp:txXfrm>
        <a:off x="792086" y="3539915"/>
        <a:ext cx="1438122" cy="744521"/>
      </dsp:txXfrm>
    </dsp:sp>
    <dsp:sp modelId="{4CAEB872-C42A-4105-A434-59540F30FD16}">
      <dsp:nvSpPr>
        <dsp:cNvPr id="0" name=""/>
        <dsp:cNvSpPr/>
      </dsp:nvSpPr>
      <dsp:spPr>
        <a:xfrm>
          <a:off x="2200389" y="2043462"/>
          <a:ext cx="290093" cy="2900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2A5F9C-A9C9-48D9-A0E6-12FCCDC674E2}">
      <dsp:nvSpPr>
        <dsp:cNvPr id="0" name=""/>
        <dsp:cNvSpPr/>
      </dsp:nvSpPr>
      <dsp:spPr>
        <a:xfrm>
          <a:off x="2160247" y="2710522"/>
          <a:ext cx="1728220" cy="15739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3714" tIns="0" rIns="0" bIns="0" numCol="1" spcCol="1270" anchor="t" anchorCtr="0">
          <a:noAutofit/>
        </a:bodyPr>
        <a:lstStyle/>
        <a:p>
          <a:pPr lvl="0" algn="l" defTabSz="1066800">
            <a:lnSpc>
              <a:spcPct val="90000"/>
            </a:lnSpc>
            <a:spcBef>
              <a:spcPct val="0"/>
            </a:spcBef>
            <a:spcAft>
              <a:spcPct val="35000"/>
            </a:spcAft>
          </a:pPr>
          <a:r>
            <a:rPr lang="en-US" sz="2400" kern="1200" dirty="0" smtClean="0"/>
            <a:t>Analysis </a:t>
          </a:r>
          <a:br>
            <a:rPr lang="en-US" sz="2400" kern="1200" dirty="0" smtClean="0"/>
          </a:br>
          <a:r>
            <a:rPr lang="en-US" sz="2400" kern="1200" dirty="0" smtClean="0"/>
            <a:t>&amp; events</a:t>
          </a:r>
          <a:endParaRPr lang="en-US" sz="2400" kern="1200" dirty="0"/>
        </a:p>
      </dsp:txBody>
      <dsp:txXfrm>
        <a:off x="2160247" y="2710522"/>
        <a:ext cx="1728220" cy="1573911"/>
      </dsp:txXfrm>
    </dsp:sp>
    <dsp:sp modelId="{5A29896A-97B1-4347-956F-F75F9921F932}">
      <dsp:nvSpPr>
        <dsp:cNvPr id="0" name=""/>
        <dsp:cNvSpPr/>
      </dsp:nvSpPr>
      <dsp:spPr>
        <a:xfrm>
          <a:off x="3903916" y="1405411"/>
          <a:ext cx="401193" cy="4011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47EA64-5EA7-4692-919A-4FE3623F63E5}">
      <dsp:nvSpPr>
        <dsp:cNvPr id="0" name=""/>
        <dsp:cNvSpPr/>
      </dsp:nvSpPr>
      <dsp:spPr>
        <a:xfrm>
          <a:off x="3744409" y="2356902"/>
          <a:ext cx="2283718" cy="1855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2584" tIns="0" rIns="0" bIns="0" numCol="1" spcCol="1270" anchor="t" anchorCtr="0">
          <a:noAutofit/>
        </a:bodyPr>
        <a:lstStyle/>
        <a:p>
          <a:pPr lvl="0" algn="l" defTabSz="1066800">
            <a:lnSpc>
              <a:spcPct val="90000"/>
            </a:lnSpc>
            <a:spcBef>
              <a:spcPct val="0"/>
            </a:spcBef>
            <a:spcAft>
              <a:spcPct val="35000"/>
            </a:spcAft>
          </a:pPr>
          <a:r>
            <a:rPr lang="en-US" sz="2400" kern="1200" dirty="0" smtClean="0"/>
            <a:t>Evidence-based planning, budgeting &amp; programs</a:t>
          </a:r>
          <a:endParaRPr lang="en-US" sz="2400" kern="1200" dirty="0"/>
        </a:p>
      </dsp:txBody>
      <dsp:txXfrm>
        <a:off x="3744409" y="2356902"/>
        <a:ext cx="2283718" cy="1855527"/>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Arial" pitchFamily="34" charset="0"/>
                <a:cs typeface="Arial" pitchFamily="34" charset="0"/>
              </a:defRPr>
            </a:lvl1pPr>
          </a:lstStyle>
          <a:p>
            <a:pPr>
              <a:defRPr/>
            </a:pPr>
            <a:r>
              <a:rPr lang="en-US" dirty="0" smtClean="0">
                <a:latin typeface="Calibri" pitchFamily="34" charset="0"/>
                <a:cs typeface="Calibri" pitchFamily="34" charset="0"/>
              </a:rPr>
              <a:t>Countdown 2012 Report.</a:t>
            </a:r>
          </a:p>
          <a:p>
            <a:pPr>
              <a:defRPr/>
            </a:pPr>
            <a:r>
              <a:rPr lang="en-US" dirty="0" smtClean="0">
                <a:latin typeface="Calibri" pitchFamily="34" charset="0"/>
                <a:cs typeface="Calibri" pitchFamily="34" charset="0"/>
              </a:rPr>
              <a:t>Presentation at the Child Survival Call to Action,15 June 2012</a:t>
            </a:r>
            <a:endParaRPr lang="en-US" dirty="0">
              <a:latin typeface="Calibri" pitchFamily="34" charset="0"/>
              <a:cs typeface="Calibri" pitchFamily="34" charset="0"/>
            </a:endParaRPr>
          </a:p>
        </p:txBody>
      </p:sp>
      <p:sp>
        <p:nvSpPr>
          <p:cNvPr id="3" name="Date Placeholder 2"/>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a:defRPr sz="1200">
                <a:latin typeface="Arial" pitchFamily="34" charset="0"/>
                <a:cs typeface="Arial" pitchFamily="34" charset="0"/>
              </a:defRPr>
            </a:lvl1pPr>
          </a:lstStyle>
          <a:p>
            <a:pPr>
              <a:defRPr/>
            </a:pPr>
            <a:fld id="{EA767C1A-E9FA-4F3C-9D73-47940D1BEC18}" type="datetimeFigureOut">
              <a:rPr lang="en-US">
                <a:latin typeface="Calibri" pitchFamily="34" charset="0"/>
                <a:cs typeface="Calibri" pitchFamily="34" charset="0"/>
              </a:rPr>
              <a:pPr>
                <a:defRPr/>
              </a:pPr>
              <a:t>07/12/2014</a:t>
            </a:fld>
            <a:endParaRPr lang="en-US" dirty="0">
              <a:latin typeface="Calibri" pitchFamily="34" charset="0"/>
              <a:cs typeface="Calibri" pitchFamily="34" charset="0"/>
            </a:endParaRPr>
          </a:p>
        </p:txBody>
      </p:sp>
      <p:sp>
        <p:nvSpPr>
          <p:cNvPr id="4" name="Footer Placeholder 3"/>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a:defRPr sz="1200">
                <a:latin typeface="Arial" pitchFamily="34" charset="0"/>
                <a:cs typeface="Arial" pitchFamily="34" charset="0"/>
              </a:defRPr>
            </a:lvl1pPr>
          </a:lstStyle>
          <a:p>
            <a:pPr>
              <a:defRPr/>
            </a:pPr>
            <a:endParaRPr lang="en-US" dirty="0">
              <a:latin typeface="Calibri" pitchFamily="34" charset="0"/>
              <a:cs typeface="Calibri" pitchFamily="34" charset="0"/>
            </a:endParaRPr>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3177" tIns="46589" rIns="93177" bIns="46589" rtlCol="0" anchor="b"/>
          <a:lstStyle>
            <a:lvl1pPr algn="r">
              <a:defRPr sz="1200">
                <a:latin typeface="Arial" pitchFamily="34" charset="0"/>
                <a:cs typeface="Arial" pitchFamily="34" charset="0"/>
              </a:defRPr>
            </a:lvl1pPr>
          </a:lstStyle>
          <a:p>
            <a:pPr>
              <a:defRPr/>
            </a:pPr>
            <a:fld id="{D42A3A42-2D49-4E39-9AD6-15921A096650}" type="slidenum">
              <a:rPr lang="en-US">
                <a:latin typeface="Calibri" pitchFamily="34" charset="0"/>
                <a:cs typeface="Calibri" pitchFamily="34" charset="0"/>
              </a:rPr>
              <a:pPr>
                <a:defRPr/>
              </a:pPr>
              <a:t>‹#›</a:t>
            </a:fld>
            <a:endParaRPr lang="en-US" dirty="0">
              <a:latin typeface="Calibri" pitchFamily="34" charset="0"/>
              <a:cs typeface="Calibri" pitchFamily="34" charset="0"/>
            </a:endParaRPr>
          </a:p>
        </p:txBody>
      </p:sp>
    </p:spTree>
    <p:extLst>
      <p:ext uri="{BB962C8B-B14F-4D97-AF65-F5344CB8AC3E}">
        <p14:creationId xmlns:p14="http://schemas.microsoft.com/office/powerpoint/2010/main" val="7556369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Calibri" pitchFamily="34" charset="0"/>
                <a:cs typeface="Calibri" pitchFamily="34" charset="0"/>
              </a:defRPr>
            </a:lvl1pPr>
          </a:lstStyle>
          <a:p>
            <a:pPr>
              <a:defRPr/>
            </a:pPr>
            <a:endParaRPr lang="en-US" dirty="0"/>
          </a:p>
        </p:txBody>
      </p:sp>
      <p:sp>
        <p:nvSpPr>
          <p:cNvPr id="3" name="Date Placeholder 2"/>
          <p:cNvSpPr>
            <a:spLocks noGrp="1"/>
          </p:cNvSpPr>
          <p:nvPr>
            <p:ph type="dt" idx="1"/>
          </p:nvPr>
        </p:nvSpPr>
        <p:spPr>
          <a:xfrm>
            <a:off x="3970338" y="0"/>
            <a:ext cx="3038475" cy="465138"/>
          </a:xfrm>
          <a:prstGeom prst="rect">
            <a:avLst/>
          </a:prstGeom>
        </p:spPr>
        <p:txBody>
          <a:bodyPr vert="horz" lIns="93177" tIns="46589" rIns="93177" bIns="46589" rtlCol="0"/>
          <a:lstStyle>
            <a:lvl1pPr algn="r">
              <a:defRPr sz="1200">
                <a:latin typeface="Calibri" pitchFamily="34" charset="0"/>
                <a:cs typeface="Calibri" pitchFamily="34" charset="0"/>
              </a:defRPr>
            </a:lvl1pPr>
          </a:lstStyle>
          <a:p>
            <a:pPr>
              <a:defRPr/>
            </a:pPr>
            <a:fld id="{7BF85546-2B37-495B-AD0B-F4B692BEE48E}" type="datetimeFigureOut">
              <a:rPr lang="en-US" smtClean="0"/>
              <a:pPr>
                <a:defRPr/>
              </a:pPr>
              <a:t>07/12/2014</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dirty="0" smtClean="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a:defRPr sz="1200">
                <a:latin typeface="Calibri" pitchFamily="34" charset="0"/>
                <a:cs typeface="Calibri" pitchFamily="34" charset="0"/>
              </a:defRPr>
            </a:lvl1pPr>
          </a:lstStyle>
          <a:p>
            <a:pPr>
              <a:defRPr/>
            </a:pPr>
            <a:endParaRPr lang="en-US"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3177" tIns="46589" rIns="93177" bIns="46589" rtlCol="0" anchor="b"/>
          <a:lstStyle>
            <a:lvl1pPr algn="r">
              <a:defRPr sz="1200">
                <a:latin typeface="Calibri" pitchFamily="34" charset="0"/>
                <a:cs typeface="Calibri" pitchFamily="34" charset="0"/>
              </a:defRPr>
            </a:lvl1pPr>
          </a:lstStyle>
          <a:p>
            <a:pPr>
              <a:defRPr/>
            </a:pPr>
            <a:fld id="{3E12AD2A-E6BE-4157-B61E-ECEE9F84A041}" type="slidenum">
              <a:rPr lang="en-US" smtClean="0"/>
              <a:pPr>
                <a:defRPr/>
              </a:pPr>
              <a:t>‹#›</a:t>
            </a:fld>
            <a:endParaRPr lang="en-US" dirty="0"/>
          </a:p>
        </p:txBody>
      </p:sp>
    </p:spTree>
    <p:extLst>
      <p:ext uri="{BB962C8B-B14F-4D97-AF65-F5344CB8AC3E}">
        <p14:creationId xmlns:p14="http://schemas.microsoft.com/office/powerpoint/2010/main" val="97505000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txBox="1">
            <a:spLocks noGrp="1" noChangeArrowheads="1"/>
          </p:cNvSpPr>
          <p:nvPr/>
        </p:nvSpPr>
        <p:spPr bwMode="auto">
          <a:xfrm>
            <a:off x="3970339" y="8829675"/>
            <a:ext cx="3038475"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99E3C817-6C7E-4BAB-81F5-8CA39D20DF8A}" type="slidenum">
              <a:rPr lang="en-GB" sz="1200">
                <a:latin typeface="Calibri" pitchFamily="34" charset="0"/>
                <a:cs typeface="Calibri" pitchFamily="34" charset="0"/>
              </a:rPr>
              <a:pPr algn="r" eaLnBrk="1" hangingPunct="1"/>
              <a:t>1</a:t>
            </a:fld>
            <a:endParaRPr lang="en-GB" sz="1200" dirty="0">
              <a:latin typeface="Calibri" pitchFamily="34" charset="0"/>
              <a:cs typeface="Calibri" pitchFamily="34" charset="0"/>
            </a:endParaRPr>
          </a:p>
        </p:txBody>
      </p:sp>
      <p:sp>
        <p:nvSpPr>
          <p:cNvPr id="409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4" name="Rectangle 3"/>
          <p:cNvSpPr>
            <a:spLocks noGrp="1" noChangeArrowheads="1"/>
          </p:cNvSpPr>
          <p:nvPr>
            <p:ph type="body" idx="1"/>
          </p:nvPr>
        </p:nvSpPr>
        <p:spPr bwMode="auto">
          <a:xfrm>
            <a:off x="700089" y="4418014"/>
            <a:ext cx="5610225" cy="41814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dirty="0" smtClean="0"/>
              <a:t>This presentation briefly</a:t>
            </a:r>
            <a:r>
              <a:rPr lang="en-GB" baseline="0" dirty="0" smtClean="0"/>
              <a:t> explains the </a:t>
            </a:r>
            <a:r>
              <a:rPr lang="en-GB" i="1" baseline="0" dirty="0" smtClean="0"/>
              <a:t>Countdown to 2015, </a:t>
            </a:r>
            <a:r>
              <a:rPr lang="en-GB" baseline="0" dirty="0" smtClean="0"/>
              <a:t>the data from the 2014 Countdown profile </a:t>
            </a:r>
            <a:r>
              <a:rPr lang="en-GB" i="0" baseline="0" dirty="0" smtClean="0"/>
              <a:t>for Uzbekistan, and a brief explanation of the benefits of holding a country Countdown.</a:t>
            </a:r>
            <a:endParaRPr lang="en-GB" i="0" dirty="0" smtClean="0"/>
          </a:p>
        </p:txBody>
      </p:sp>
    </p:spTree>
    <p:extLst>
      <p:ext uri="{BB962C8B-B14F-4D97-AF65-F5344CB8AC3E}">
        <p14:creationId xmlns:p14="http://schemas.microsoft.com/office/powerpoint/2010/main" val="42522419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efforts begin with the</a:t>
            </a:r>
            <a:r>
              <a:rPr lang="en-US" baseline="0" dirty="0" smtClean="0"/>
              <a:t> production of country profiles based on global data bases.  Global analysis of the data and trends is useful, but national level review and discussion can lead to additional evidence-based action.</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pPr/>
              <a:t>10</a:t>
            </a:fld>
            <a:endParaRPr lang="en-US" dirty="0"/>
          </a:p>
        </p:txBody>
      </p:sp>
    </p:spTree>
    <p:extLst>
      <p:ext uri="{BB962C8B-B14F-4D97-AF65-F5344CB8AC3E}">
        <p14:creationId xmlns:p14="http://schemas.microsoft.com/office/powerpoint/2010/main" val="12686125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58E0A4A0-AA88-44AE-A6CC-1D07B5746F55}" type="slidenum">
              <a:rPr lang="en-GB" smtClean="0">
                <a:latin typeface="Arial" charset="0"/>
                <a:cs typeface="Arial" charset="0"/>
              </a:rPr>
              <a:pPr/>
              <a:t>11</a:t>
            </a:fld>
            <a:endParaRPr lang="en-GB" dirty="0" smtClean="0">
              <a:latin typeface="Arial" charset="0"/>
              <a:cs typeface="Arial" charset="0"/>
            </a:endParaRPr>
          </a:p>
        </p:txBody>
      </p:sp>
      <p:sp>
        <p:nvSpPr>
          <p:cNvPr id="3891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8916"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covers countries where rates of mortality or numbers of deaths are high. The 75 Countdown countries account for more than 95% of all maternal and child deaths worldwide.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latin typeface="Arial" charset="0"/>
              </a:rPr>
              <a:t>Countdown partners include organizations and individuals from a large number </a:t>
            </a:r>
            <a:r>
              <a:rPr lang="en-US" baseline="0" dirty="0" smtClean="0">
                <a:latin typeface="Arial" charset="0"/>
              </a:rPr>
              <a:t>of disciplines and includes governments, </a:t>
            </a:r>
            <a:r>
              <a:rPr lang="en-US" i="0" baseline="0" dirty="0" smtClean="0">
                <a:latin typeface="Arial" charset="0"/>
              </a:rPr>
              <a:t>UN agencies, NGOs, development partners, donors, and representatives of civil society.  </a:t>
            </a:r>
            <a:endParaRPr lang="en-US" i="0" dirty="0" smtClean="0">
              <a:latin typeface="Arial" charset="0"/>
            </a:endParaRPr>
          </a:p>
        </p:txBody>
      </p:sp>
      <p:sp>
        <p:nvSpPr>
          <p:cNvPr id="399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EF5F6B2-5FDF-46F5-AE5D-F042B69033B8}" type="slidenum">
              <a:rPr lang="en-US" smtClean="0">
                <a:solidFill>
                  <a:srgbClr val="000000"/>
                </a:solidFill>
                <a:latin typeface="Arial" charset="0"/>
                <a:cs typeface="Arial" charset="0"/>
              </a:rPr>
              <a:pPr/>
              <a:t>12</a:t>
            </a:fld>
            <a:endParaRPr lang="en-US" dirty="0" smtClean="0">
              <a:solidFill>
                <a:srgbClr val="000000"/>
              </a:solidFill>
              <a:latin typeface="Arial" charset="0"/>
              <a:cs typeface="Arial" charset="0"/>
            </a:endParaRPr>
          </a:p>
        </p:txBody>
      </p:sp>
    </p:spTree>
    <p:extLst>
      <p:ext uri="{BB962C8B-B14F-4D97-AF65-F5344CB8AC3E}">
        <p14:creationId xmlns:p14="http://schemas.microsoft.com/office/powerpoint/2010/main" val="36050099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Arial" charset="0"/>
              </a:rPr>
              <a:t>The future work of the Countdown is well coordinated with other efforts to stimulate action and accountability to meet both global and national commitments.  Most important is Countdown’s engagement in strengthening monitoring at the country level.</a:t>
            </a:r>
            <a:endParaRPr lang="en-US" i="0" dirty="0" smtClean="0">
              <a:latin typeface="Arial" charset="0"/>
            </a:endParaRPr>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Countdown’s global database</a:t>
            </a:r>
            <a:r>
              <a:rPr lang="en-US" i="0" baseline="0" dirty="0" smtClean="0"/>
              <a:t> provides a useful country-level snapshot.</a:t>
            </a:r>
            <a:endParaRPr lang="en-US" i="0"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0" dirty="0" smtClean="0"/>
              <a:t>The 2014 </a:t>
            </a:r>
            <a:r>
              <a:rPr lang="en-US" i="1" dirty="0" smtClean="0"/>
              <a:t>Countdown profile </a:t>
            </a:r>
            <a:r>
              <a:rPr lang="en-US" i="0" dirty="0" smtClean="0"/>
              <a:t>for Uzbekistan</a:t>
            </a:r>
            <a:r>
              <a:rPr lang="en-US" i="0" baseline="0" dirty="0" smtClean="0"/>
              <a:t> </a:t>
            </a:r>
            <a:r>
              <a:rPr lang="en-US" i="0" dirty="0" smtClean="0"/>
              <a:t>has a wide range of data on maternal, newborn and child health.  It</a:t>
            </a:r>
            <a:r>
              <a:rPr lang="en-US" i="0" baseline="0" dirty="0" smtClean="0"/>
              <a:t> includes data for coverage of effective interventions for which there is internationally comparable data, where possible, including trend data.  </a:t>
            </a:r>
            <a:r>
              <a:rPr lang="en-US" i="0" dirty="0" smtClean="0">
                <a:solidFill>
                  <a:srgbClr val="FF0000"/>
                </a:solidFill>
              </a:rPr>
              <a:t>In</a:t>
            </a:r>
            <a:r>
              <a:rPr lang="en-US" i="0" baseline="0" dirty="0" smtClean="0">
                <a:solidFill>
                  <a:srgbClr val="FF0000"/>
                </a:solidFill>
              </a:rPr>
              <a:t> the 2014 Countdown profiles, and in this presentation, all data are the most recent available as of the time the profiles were developed in early 2014</a:t>
            </a:r>
            <a:r>
              <a:rPr lang="en-US" i="0" baseline="0" dirty="0" smtClean="0"/>
              <a:t>, with most data from the last nationally representative household survey.  </a:t>
            </a:r>
            <a:r>
              <a:rPr lang="en-US" i="0" baseline="0" dirty="0" smtClean="0">
                <a:solidFill>
                  <a:srgbClr val="FF0000"/>
                </a:solidFill>
              </a:rPr>
              <a:t>In some cases, more recent data have been released since the profile was published or this presentation was developed.</a:t>
            </a:r>
            <a:endParaRPr lang="en-US" i="0" dirty="0" smtClean="0">
              <a:solidFill>
                <a:srgbClr val="FF0000"/>
              </a:solidFill>
            </a:endParaRPr>
          </a:p>
          <a:p>
            <a:endParaRPr lang="en-US" dirty="0" smtClean="0"/>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D904F9C-2DEB-4363-8341-075B64DD8380}" type="slidenum">
              <a:rPr lang="en-US" smtClean="0">
                <a:latin typeface="Calibri" pitchFamily="34" charset="0"/>
                <a:cs typeface="Calibri" pitchFamily="34" charset="0"/>
              </a:rPr>
              <a:pPr eaLnBrk="1" hangingPunct="1"/>
              <a:t>15</a:t>
            </a:fld>
            <a:endParaRPr lang="en-US" dirty="0" smtClean="0">
              <a:latin typeface="Calibri" pitchFamily="34" charset="0"/>
              <a:cs typeface="Calibri"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profile includes coverage data and trends in coverage for critical interventions across the continuum of care.  It also includes selected information on </a:t>
            </a:r>
            <a:r>
              <a:rPr lang="en-US" i="0" dirty="0" smtClean="0"/>
              <a:t>Health Systems and Policies and Financial Flows</a:t>
            </a:r>
            <a:r>
              <a:rPr lang="en-US" i="1" dirty="0" smtClean="0"/>
              <a:t>.  </a:t>
            </a:r>
            <a:r>
              <a:rPr lang="en-US" i="0" dirty="0" smtClean="0"/>
              <a:t>Data on the</a:t>
            </a:r>
            <a:r>
              <a:rPr lang="en-US" i="0" baseline="0" dirty="0" smtClean="0"/>
              <a:t> e</a:t>
            </a:r>
            <a:r>
              <a:rPr lang="en-US" i="0" dirty="0" smtClean="0"/>
              <a:t>quity</a:t>
            </a:r>
            <a:r>
              <a:rPr lang="en-US" i="0" baseline="0" dirty="0" smtClean="0"/>
              <a:t> of intervention coverage is also included on the profile, when available.   </a:t>
            </a:r>
          </a:p>
          <a:p>
            <a:endParaRPr lang="en-US" i="0" baseline="0" dirty="0" smtClean="0"/>
          </a:p>
          <a:p>
            <a:r>
              <a:rPr lang="en-US" i="1" baseline="0" dirty="0" smtClean="0"/>
              <a:t>(You might choose to add 4 additional slides on Equity which have been provided at the end of this presentation and noted as optional,)  </a:t>
            </a:r>
            <a:endParaRPr lang="en-US" i="1"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All data comes from global data bases.  Most come from population based household surveys, some are interagency estimates. </a:t>
            </a:r>
            <a:r>
              <a:rPr lang="en-US" sz="1200" i="1" kern="1200" dirty="0" smtClean="0">
                <a:solidFill>
                  <a:schemeClr val="tx1"/>
                </a:solidFill>
                <a:latin typeface="+mn-lt"/>
                <a:ea typeface="+mn-ea"/>
                <a:cs typeface="+mn-cs"/>
              </a:rPr>
              <a:t>(Please note that these interagency estimates of maternal and child mortality are adjusted in order to make them statistically comparable across countries. They may therefore differ from Uzbekistan’s official mortality statistics.)</a:t>
            </a:r>
          </a:p>
          <a:p>
            <a:r>
              <a:rPr lang="en-US" dirty="0" smtClean="0"/>
              <a:t>Other</a:t>
            </a:r>
            <a:r>
              <a:rPr lang="en-US" baseline="0" dirty="0" smtClean="0"/>
              <a:t> data sources are listed here and include </a:t>
            </a:r>
            <a:r>
              <a:rPr lang="en-US" dirty="0" smtClean="0"/>
              <a:t>country reports. </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The Uzbekistan </a:t>
            </a:r>
            <a:r>
              <a:rPr lang="en-US" i="1" dirty="0" smtClean="0"/>
              <a:t>Under—five child mortality rate </a:t>
            </a:r>
            <a:r>
              <a:rPr lang="en-US" dirty="0" smtClean="0"/>
              <a:t>and </a:t>
            </a:r>
            <a:r>
              <a:rPr lang="en-US" i="1" dirty="0" smtClean="0"/>
              <a:t>Maternal mortality ratio </a:t>
            </a:r>
            <a:r>
              <a:rPr lang="en-US" i="0" baseline="0" dirty="0" smtClean="0"/>
              <a:t> have fallen, but not quickly enough to meet the MDG targets.  </a:t>
            </a:r>
            <a:r>
              <a:rPr lang="en-US" dirty="0" smtClean="0"/>
              <a:t>Newer UN</a:t>
            </a:r>
            <a:r>
              <a:rPr lang="en-US" baseline="0" dirty="0" smtClean="0"/>
              <a:t> estimates show an under-five mortality rate of 43 for 2013.</a:t>
            </a:r>
            <a:endParaRPr lang="en-US" dirty="0" smtClean="0"/>
          </a:p>
          <a:p>
            <a:endParaRPr lang="en-US" baseline="0" dirty="0" smtClean="0"/>
          </a:p>
          <a:p>
            <a:r>
              <a:rPr lang="en-US" i="1" baseline="0" dirty="0" smtClean="0"/>
              <a:t>(Note: Updated 2013 child mortality data from “</a:t>
            </a:r>
            <a:r>
              <a:rPr lang="en-ZA" sz="1200" b="0" i="1" kern="1200" dirty="0" smtClean="0">
                <a:solidFill>
                  <a:schemeClr val="tx1"/>
                </a:solidFill>
                <a:effectLst/>
                <a:latin typeface="+mn-lt"/>
                <a:ea typeface="+mn-ea"/>
                <a:cs typeface="+mn-cs"/>
              </a:rPr>
              <a:t>The UN Inter-agency Group for Child Mortality Estimation</a:t>
            </a:r>
            <a:r>
              <a:rPr lang="en-ZA" sz="1200" b="0" i="1" kern="1200" smtClean="0">
                <a:solidFill>
                  <a:schemeClr val="tx1"/>
                </a:solidFill>
                <a:effectLst/>
                <a:latin typeface="+mn-lt"/>
                <a:ea typeface="+mn-ea"/>
                <a:cs typeface="+mn-cs"/>
              </a:rPr>
              <a:t>, 2014”</a:t>
            </a:r>
            <a:r>
              <a:rPr lang="en-ZA" sz="1200" b="0" i="1" kern="1200" dirty="0" smtClean="0">
                <a:solidFill>
                  <a:schemeClr val="tx1"/>
                </a:solidFill>
                <a:effectLst/>
                <a:latin typeface="+mn-lt"/>
                <a:ea typeface="+mn-ea"/>
                <a:cs typeface="+mn-cs"/>
              </a:rPr>
              <a:t>)</a:t>
            </a:r>
            <a:endParaRPr lang="en-US" i="1" dirty="0" smtClean="0"/>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92B9A4E-7B7F-4C4A-BA28-0AAA9F86309E}" type="slidenum">
              <a:rPr lang="en-US" smtClean="0">
                <a:latin typeface="Calibri" pitchFamily="34" charset="0"/>
                <a:cs typeface="Calibri" pitchFamily="34" charset="0"/>
              </a:rPr>
              <a:pPr eaLnBrk="1" hangingPunct="1"/>
              <a:t>18</a:t>
            </a:fld>
            <a:endParaRPr lang="en-US" dirty="0" smtClean="0">
              <a:latin typeface="Calibri" pitchFamily="34" charset="0"/>
              <a:cs typeface="Calibri"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a:t>
            </a:r>
            <a:r>
              <a:rPr lang="en-US" i="1" dirty="0" smtClean="0"/>
              <a:t>Causes of maternal deaths </a:t>
            </a:r>
            <a:r>
              <a:rPr lang="en-US" dirty="0" smtClean="0"/>
              <a:t>for the Commonwealth</a:t>
            </a:r>
            <a:r>
              <a:rPr lang="en-US" baseline="0" dirty="0" smtClean="0"/>
              <a:t> of Independent States (</a:t>
            </a:r>
            <a:r>
              <a:rPr lang="en-US" i="0" dirty="0" smtClean="0"/>
              <a:t>CIS) region, including Uzbekistan, </a:t>
            </a:r>
            <a:r>
              <a:rPr lang="en-US" i="0" baseline="0" dirty="0" smtClean="0"/>
              <a:t>are s</a:t>
            </a:r>
            <a:r>
              <a:rPr lang="en-US" baseline="0" dirty="0" smtClean="0"/>
              <a:t>hown here.</a:t>
            </a:r>
          </a:p>
          <a:p>
            <a:endParaRPr lang="en-US" baseline="0" dirty="0" smtClean="0"/>
          </a:p>
          <a:p>
            <a:r>
              <a:rPr lang="en-US" i="1" baseline="0" dirty="0" smtClean="0"/>
              <a:t>(Note to speaker: these are regional estimates, not country specific)</a:t>
            </a:r>
            <a:endParaRPr lang="en-US" i="1" dirty="0" smtClean="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09" indent="-285734" eaLnBrk="0" hangingPunct="0">
              <a:defRPr>
                <a:solidFill>
                  <a:schemeClr val="tx1"/>
                </a:solidFill>
                <a:latin typeface="Arial" charset="0"/>
                <a:cs typeface="Arial" charset="0"/>
              </a:defRPr>
            </a:lvl2pPr>
            <a:lvl3pPr marL="1142937" indent="-228587" eaLnBrk="0" hangingPunct="0">
              <a:defRPr>
                <a:solidFill>
                  <a:schemeClr val="tx1"/>
                </a:solidFill>
                <a:latin typeface="Arial" charset="0"/>
                <a:cs typeface="Arial" charset="0"/>
              </a:defRPr>
            </a:lvl3pPr>
            <a:lvl4pPr marL="1600111" indent="-228587" eaLnBrk="0" hangingPunct="0">
              <a:defRPr>
                <a:solidFill>
                  <a:schemeClr val="tx1"/>
                </a:solidFill>
                <a:latin typeface="Arial" charset="0"/>
                <a:cs typeface="Arial" charset="0"/>
              </a:defRPr>
            </a:lvl4pPr>
            <a:lvl5pPr marL="2057287" indent="-228587" eaLnBrk="0" hangingPunct="0">
              <a:defRPr>
                <a:solidFill>
                  <a:schemeClr val="tx1"/>
                </a:solidFill>
                <a:latin typeface="Arial" charset="0"/>
                <a:cs typeface="Arial" charset="0"/>
              </a:defRPr>
            </a:lvl5pPr>
            <a:lvl6pPr marL="2514461" indent="-228587" eaLnBrk="0" fontAlgn="base" hangingPunct="0">
              <a:spcBef>
                <a:spcPct val="0"/>
              </a:spcBef>
              <a:spcAft>
                <a:spcPct val="0"/>
              </a:spcAft>
              <a:defRPr>
                <a:solidFill>
                  <a:schemeClr val="tx1"/>
                </a:solidFill>
                <a:latin typeface="Arial" charset="0"/>
                <a:cs typeface="Arial" charset="0"/>
              </a:defRPr>
            </a:lvl6pPr>
            <a:lvl7pPr marL="2971635" indent="-228587" eaLnBrk="0" fontAlgn="base" hangingPunct="0">
              <a:spcBef>
                <a:spcPct val="0"/>
              </a:spcBef>
              <a:spcAft>
                <a:spcPct val="0"/>
              </a:spcAft>
              <a:defRPr>
                <a:solidFill>
                  <a:schemeClr val="tx1"/>
                </a:solidFill>
                <a:latin typeface="Arial" charset="0"/>
                <a:cs typeface="Arial" charset="0"/>
              </a:defRPr>
            </a:lvl7pPr>
            <a:lvl8pPr marL="3428811" indent="-228587" eaLnBrk="0" fontAlgn="base" hangingPunct="0">
              <a:spcBef>
                <a:spcPct val="0"/>
              </a:spcBef>
              <a:spcAft>
                <a:spcPct val="0"/>
              </a:spcAft>
              <a:defRPr>
                <a:solidFill>
                  <a:schemeClr val="tx1"/>
                </a:solidFill>
                <a:latin typeface="Arial" charset="0"/>
                <a:cs typeface="Arial" charset="0"/>
              </a:defRPr>
            </a:lvl8pPr>
            <a:lvl9pPr marL="3885985" indent="-228587"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latin typeface="Calibri" pitchFamily="34" charset="0"/>
                <a:cs typeface="Calibri" pitchFamily="34" charset="0"/>
              </a:rPr>
              <a:pPr eaLnBrk="1" hangingPunct="1"/>
              <a:t>19</a:t>
            </a:fld>
            <a:endParaRPr lang="en-US" dirty="0" smtClean="0">
              <a:latin typeface="Calibri" pitchFamily="34" charset="0"/>
              <a:cs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1" dirty="0" smtClean="0"/>
              <a:t>(This slide provides suggestions</a:t>
            </a:r>
            <a:r>
              <a:rPr lang="en-US" i="1" baseline="0" dirty="0" smtClean="0"/>
              <a:t> for the presenter.  Additional slide presentations</a:t>
            </a:r>
            <a:r>
              <a:rPr lang="en-US" i="1" dirty="0" smtClean="0"/>
              <a:t> explaining</a:t>
            </a:r>
            <a:r>
              <a:rPr lang="en-US" i="1" baseline="0" dirty="0" smtClean="0"/>
              <a:t> global findings from Countdown 2014 and other specific aspects of Countdown are available on the Countdown website.)</a:t>
            </a:r>
          </a:p>
          <a:p>
            <a:endParaRPr lang="en-US" i="1" baseline="0" dirty="0" smtClean="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a:t>
            </a:fld>
            <a:endParaRPr lang="en-US" dirty="0"/>
          </a:p>
        </p:txBody>
      </p:sp>
    </p:spTree>
    <p:extLst>
      <p:ext uri="{BB962C8B-B14F-4D97-AF65-F5344CB8AC3E}">
        <p14:creationId xmlns:p14="http://schemas.microsoft.com/office/powerpoint/2010/main" val="31001755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In Uzbekistan,</a:t>
            </a:r>
            <a:r>
              <a:rPr lang="en-US" baseline="0" dirty="0" smtClean="0"/>
              <a:t> s</a:t>
            </a:r>
            <a:r>
              <a:rPr lang="en-US" dirty="0" smtClean="0"/>
              <a:t>ome </a:t>
            </a:r>
            <a:r>
              <a:rPr lang="en-US" dirty="0" smtClean="0"/>
              <a:t>34% </a:t>
            </a:r>
            <a:r>
              <a:rPr lang="en-US" dirty="0" smtClean="0"/>
              <a:t>of child deaths occur in the neonatal period.  Most of these can be prevented.  Post-neonatal deaths can, also,</a:t>
            </a:r>
            <a:r>
              <a:rPr lang="en-US" baseline="0" dirty="0" smtClean="0"/>
              <a:t> mostly be prevented and come mainly from Pneumonia, Diarrhoea, and Injuries. </a:t>
            </a:r>
            <a:r>
              <a:rPr lang="en-US" dirty="0" smtClean="0"/>
              <a:t> </a:t>
            </a: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latin typeface="Calibri" pitchFamily="34" charset="0"/>
                <a:cs typeface="Calibri" pitchFamily="34" charset="0"/>
              </a:rPr>
              <a:pPr eaLnBrk="1" hangingPunct="1"/>
              <a:t>20</a:t>
            </a:fld>
            <a:endParaRPr lang="en-US" dirty="0" smtClean="0">
              <a:latin typeface="Calibri" pitchFamily="34" charset="0"/>
              <a:cs typeface="Calibri"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21</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i="0" dirty="0" smtClean="0"/>
              <a:t>The profile also shows</a:t>
            </a:r>
            <a:r>
              <a:rPr lang="en-US" i="0" baseline="0" dirty="0" smtClean="0"/>
              <a:t> key demographic data for the country, as of the time of publication. </a:t>
            </a:r>
          </a:p>
          <a:p>
            <a:r>
              <a:rPr lang="en-US" i="0" baseline="0" dirty="0" smtClean="0"/>
              <a:t> </a:t>
            </a:r>
          </a:p>
          <a:p>
            <a:r>
              <a:rPr lang="en-US" baseline="0" dirty="0" smtClean="0"/>
              <a:t>(</a:t>
            </a:r>
            <a:r>
              <a:rPr lang="en-US" i="1" baseline="0" dirty="0" smtClean="0"/>
              <a:t>Please note that updated infant and neonatal mortality rates as of </a:t>
            </a:r>
            <a:r>
              <a:rPr lang="en-US" i="1" baseline="0" dirty="0" smtClean="0"/>
              <a:t>2013 </a:t>
            </a:r>
            <a:r>
              <a:rPr lang="en-US" i="1" baseline="0" dirty="0" smtClean="0"/>
              <a:t>were recently published and are on an earlier slide.  All figures included here were the most recent available at the time the Countdown profile was last produced.)</a:t>
            </a:r>
            <a:endParaRPr lang="en-US" i="1"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Coverage varies along the continuum of care.  It’s useful to consider what delivery strategies are used to deliver these interventions and how</a:t>
            </a:r>
            <a:r>
              <a:rPr lang="en-US" baseline="0" dirty="0" smtClean="0"/>
              <a:t> to overcome </a:t>
            </a:r>
            <a:r>
              <a:rPr lang="en-US" i="0" baseline="0" dirty="0" smtClean="0"/>
              <a:t>barriers to delivery or  to utilization of key services</a:t>
            </a:r>
            <a:r>
              <a:rPr lang="en-US" i="0" baseline="0" dirty="0" smtClean="0"/>
              <a:t>. There are no data available for </a:t>
            </a:r>
            <a:r>
              <a:rPr lang="en-US" i="1" baseline="0" dirty="0" smtClean="0"/>
              <a:t>Antenatal care (4+ visits)</a:t>
            </a:r>
            <a:r>
              <a:rPr lang="en-US" i="0" baseline="0" dirty="0" smtClean="0"/>
              <a:t> and </a:t>
            </a:r>
            <a:r>
              <a:rPr lang="en-US" i="1" baseline="0" dirty="0" smtClean="0"/>
              <a:t>Postnatal care</a:t>
            </a:r>
            <a:r>
              <a:rPr lang="en-US" i="0" baseline="0" dirty="0" smtClean="0"/>
              <a:t>. </a:t>
            </a:r>
            <a:endParaRPr lang="en-US" i="0" dirty="0" smtClean="0"/>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2B4EF99-33B2-4B97-87FE-EDF5E8BF8D0E}" type="slidenum">
              <a:rPr lang="en-US" smtClean="0">
                <a:latin typeface="Calibri" pitchFamily="34" charset="0"/>
                <a:cs typeface="Calibri" pitchFamily="34" charset="0"/>
              </a:rPr>
              <a:pPr eaLnBrk="1" hangingPunct="1"/>
              <a:t>22</a:t>
            </a:fld>
            <a:endParaRPr lang="en-US" dirty="0" smtClean="0">
              <a:latin typeface="Calibri" pitchFamily="34" charset="0"/>
              <a:cs typeface="Calibri"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2006, all births</a:t>
            </a:r>
            <a:r>
              <a:rPr lang="en-US" baseline="0" dirty="0" smtClean="0"/>
              <a:t> were reported as attended by skilled health personnel.   Considering quality of care issues at delivery can be useful.    </a:t>
            </a:r>
            <a:r>
              <a:rPr lang="en-US" i="0" baseline="0" dirty="0" smtClean="0"/>
              <a:t>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PMTCT coverage is estimated to be high.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Uzbekistan, 99</a:t>
            </a:r>
            <a:r>
              <a:rPr lang="en-US" baseline="0" dirty="0" smtClean="0"/>
              <a:t>% of women are attending at least one </a:t>
            </a:r>
            <a:r>
              <a:rPr lang="en-US" i="1" baseline="0" dirty="0" smtClean="0"/>
              <a:t>Antenatal care </a:t>
            </a:r>
            <a:r>
              <a:rPr lang="en-US" baseline="0" dirty="0" smtClean="0"/>
              <a:t>visit from a skilled provider during pregnancy. </a:t>
            </a:r>
            <a:r>
              <a:rPr lang="en-US" baseline="0" dirty="0" smtClean="0"/>
              <a:t>There are no data available relating to </a:t>
            </a:r>
            <a:r>
              <a:rPr lang="en-US" baseline="0" dirty="0" smtClean="0"/>
              <a:t>women </a:t>
            </a:r>
            <a:r>
              <a:rPr lang="en-US" baseline="0" dirty="0" smtClean="0"/>
              <a:t>attending </a:t>
            </a:r>
            <a:r>
              <a:rPr lang="en-US" baseline="0" dirty="0" smtClean="0"/>
              <a:t>the necessary 4 visits, as shown on the next slide.  Quality of care for antenatal care also needs to be considered.</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25</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26</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dirty="0" smtClean="0"/>
              <a:t>As seen here, there is still room for improvement for a number</a:t>
            </a:r>
            <a:r>
              <a:rPr lang="en-US" baseline="0" dirty="0" smtClean="0"/>
              <a:t> of other maternal and newborn health indicators.  </a:t>
            </a:r>
            <a:r>
              <a:rPr lang="en-US" i="1" baseline="0" dirty="0" smtClean="0"/>
              <a:t>Rural C-Section rates </a:t>
            </a:r>
            <a:r>
              <a:rPr lang="en-US" baseline="0" dirty="0" smtClean="0"/>
              <a:t>are below the minimum needed to save lives.  Data for many maternal and newborn indicators </a:t>
            </a:r>
            <a:r>
              <a:rPr lang="en-US" baseline="0" dirty="0" smtClean="0"/>
              <a:t>are </a:t>
            </a:r>
            <a:r>
              <a:rPr lang="en-US" baseline="0" dirty="0" smtClean="0"/>
              <a:t>not available.      </a:t>
            </a:r>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smtClean="0"/>
              <a:t>Uzbekistan</a:t>
            </a:r>
            <a:r>
              <a:rPr lang="en-US" i="0" baseline="0" dirty="0" smtClean="0"/>
              <a:t> has data for 3 out of the 5 indicators related to immunization. </a:t>
            </a:r>
            <a:r>
              <a:rPr lang="en-US" i="0" dirty="0" smtClean="0"/>
              <a:t>Uzbekistan’s </a:t>
            </a:r>
            <a:r>
              <a:rPr lang="en-US" i="1" dirty="0" smtClean="0"/>
              <a:t>Immunization</a:t>
            </a:r>
            <a:r>
              <a:rPr lang="en-US" dirty="0" smtClean="0"/>
              <a:t> coverage is</a:t>
            </a:r>
            <a:r>
              <a:rPr lang="en-US" baseline="0" dirty="0" smtClean="0"/>
              <a:t> high and consistent.</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27</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2006 some 68% </a:t>
            </a:r>
            <a:r>
              <a:rPr lang="en-US" sz="1200" kern="1200" dirty="0" smtClean="0">
                <a:solidFill>
                  <a:schemeClr val="tx1"/>
                </a:solidFill>
                <a:latin typeface="+mn-lt"/>
                <a:ea typeface="+mn-ea"/>
                <a:cs typeface="+mn-cs"/>
              </a:rPr>
              <a:t>of children with suspected pneumonia were taken to an appropriate health provider for treatment.   56% of children with suspected pneumonia received antibiotics.</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28</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2006, only 28% children with diarrhoea received increased fluids and continued feeding.</a:t>
            </a:r>
            <a:r>
              <a:rPr lang="en-US" baseline="0" dirty="0" smtClean="0"/>
              <a:t>  The same percentage were </a:t>
            </a:r>
            <a:r>
              <a:rPr lang="en-US" dirty="0" smtClean="0"/>
              <a:t>treated with ORS.</a:t>
            </a:r>
            <a:r>
              <a:rPr lang="en-US" baseline="0" dirty="0" smtClean="0"/>
              <a:t>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29</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0" dirty="0" smtClean="0"/>
              <a:t>Some government officials, local and international colleagues from </a:t>
            </a:r>
            <a:r>
              <a:rPr lang="en-US" sz="1200" i="0" dirty="0" smtClean="0"/>
              <a:t>Uzbekistan might </a:t>
            </a:r>
            <a:r>
              <a:rPr lang="en-US" i="0" dirty="0" smtClean="0"/>
              <a:t>know about the </a:t>
            </a:r>
            <a:r>
              <a:rPr lang="en-US" i="1" dirty="0" smtClean="0"/>
              <a:t>Countdown to 2015 for Maternal,</a:t>
            </a:r>
            <a:r>
              <a:rPr lang="en-US" i="1" baseline="0" dirty="0" smtClean="0"/>
              <a:t> Newborn and Child Health</a:t>
            </a:r>
            <a:r>
              <a:rPr lang="en-US" i="1" dirty="0" smtClean="0"/>
              <a:t>.</a:t>
            </a:r>
            <a:r>
              <a:rPr lang="en-US" i="0" dirty="0" smtClean="0"/>
              <a:t>  The Countdown has been producing individual country profiles since 2005.  This slide show is intended to stimulate discussion about country progress in Uzbekistan</a:t>
            </a:r>
            <a:r>
              <a:rPr lang="en-US" i="0" baseline="0" dirty="0" smtClean="0"/>
              <a:t>, </a:t>
            </a:r>
            <a:r>
              <a:rPr lang="en-US" i="0" dirty="0" smtClean="0"/>
              <a:t>using data from global data bases as of early 2014 and provided by Countdown.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smtClean="0">
                <a:solidFill>
                  <a:schemeClr val="tx1"/>
                </a:solidFill>
                <a:latin typeface="+mn-lt"/>
                <a:ea typeface="+mn-ea"/>
                <a:cs typeface="+mn-cs"/>
              </a:rPr>
              <a:t>(You might choose to omit this slide from the presentation.) </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Underweight and stunting</a:t>
            </a:r>
            <a:r>
              <a:rPr lang="en-US" dirty="0" smtClean="0"/>
              <a:t> rates have </a:t>
            </a:r>
            <a:r>
              <a:rPr lang="en-US" baseline="0" dirty="0" smtClean="0"/>
              <a:t>declined.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Exclusive breastfeeding</a:t>
            </a:r>
            <a:r>
              <a:rPr lang="en-US" dirty="0" smtClean="0"/>
              <a:t> rates </a:t>
            </a:r>
            <a:r>
              <a:rPr lang="en-US" baseline="0" dirty="0" smtClean="0"/>
              <a:t>improved from 1996 to 26% in 2006</a:t>
            </a:r>
            <a:r>
              <a:rPr lang="en-US" dirty="0" smtClean="0"/>
              <a:t>.</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19% of rural residents are still without improved drinking water.</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a:t>
            </a:r>
            <a:r>
              <a:rPr lang="en-US" baseline="0" dirty="0" smtClean="0"/>
              <a:t> data </a:t>
            </a:r>
            <a:r>
              <a:rPr lang="en-US" baseline="0" smtClean="0"/>
              <a:t>are available.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35</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dirty="0" smtClean="0"/>
              <a:t>Uzbekistan has </a:t>
            </a:r>
            <a:r>
              <a:rPr lang="en-US" sz="1200" kern="1200" dirty="0" smtClean="0">
                <a:solidFill>
                  <a:schemeClr val="tx1"/>
                </a:solidFill>
                <a:latin typeface="+mn-lt"/>
                <a:ea typeface="+mn-ea"/>
                <a:cs typeface="+mn-cs"/>
              </a:rPr>
              <a:t>fully adopted many of the policies being tracked by Countdown.  Implementing these policies at scale can contribute to improved coverage of lifesaving interventions.</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No information was available on the adoption of the International Code of Marketing of Breastmilk Substitutes.</a:t>
            </a:r>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36</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dirty="0" smtClean="0"/>
              <a:t>These indicators for </a:t>
            </a:r>
            <a:r>
              <a:rPr lang="en-US" i="1" dirty="0" smtClean="0"/>
              <a:t>Systems and financing</a:t>
            </a:r>
            <a:r>
              <a:rPr lang="en-US" dirty="0" smtClean="0"/>
              <a:t> give a</a:t>
            </a:r>
            <a:r>
              <a:rPr lang="en-US" baseline="0" dirty="0" smtClean="0"/>
              <a:t> limited, but useful, picture of system strengths and weaknesses.  </a:t>
            </a:r>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9A8032B-5ADD-4E49-851A-BB660E6F310D}" type="slidenum">
              <a:rPr lang="en-US" smtClean="0">
                <a:latin typeface="Calibri" pitchFamily="34" charset="0"/>
                <a:cs typeface="Calibri" pitchFamily="34" charset="0"/>
              </a:rPr>
              <a:pPr eaLnBrk="1" hangingPunct="1"/>
              <a:t>37</a:t>
            </a:fld>
            <a:endParaRPr lang="en-US" dirty="0" smtClean="0">
              <a:latin typeface="Calibri" pitchFamily="34" charset="0"/>
              <a:cs typeface="Calibri" pitchFamily="34" charset="0"/>
            </a:endParaRPr>
          </a:p>
        </p:txBody>
      </p:sp>
      <p:sp>
        <p:nvSpPr>
          <p:cNvPr id="2" name="Notes Placeholder 1"/>
          <p:cNvSpPr>
            <a:spLocks noGrp="1"/>
          </p:cNvSpPr>
          <p:nvPr>
            <p:ph type="body" sz="quarter" idx="10"/>
          </p:nvPr>
        </p:nvSpPr>
        <p:spPr/>
        <p:txBody>
          <a:bodyPr/>
          <a:lstStyle/>
          <a:p>
            <a:r>
              <a:rPr lang="en-US" dirty="0" smtClean="0"/>
              <a:t>This slide shows coverage levels for the poorest and richest households for a range of interventions along the continuum of care.  The poorest 20% is represented by the red dot.  The wealthiest 20% is represented by the</a:t>
            </a:r>
            <a:r>
              <a:rPr lang="en-US" baseline="0" dirty="0" smtClean="0"/>
              <a:t> orange dot.  The longer the line between the two groups, the greater the inequality.  </a:t>
            </a:r>
            <a:r>
              <a:rPr lang="en-US" dirty="0" smtClean="0"/>
              <a:t> Inequality is greatest for </a:t>
            </a:r>
            <a:r>
              <a:rPr lang="en-US" i="1" baseline="0" dirty="0" smtClean="0"/>
              <a:t>Careseeking for pneumonia, ORT for diarrhoea, and Vitamin A</a:t>
            </a:r>
            <a:r>
              <a:rPr lang="en-US" baseline="0" dirty="0" smtClean="0"/>
              <a:t>.  </a:t>
            </a:r>
            <a:r>
              <a:rPr lang="en-US" sz="1200" kern="1200" dirty="0" smtClean="0">
                <a:solidFill>
                  <a:srgbClr val="FF0000"/>
                </a:solidFill>
                <a:latin typeface="+mn-lt"/>
                <a:ea typeface="+mn-ea"/>
                <a:cs typeface="+mn-cs"/>
              </a:rPr>
              <a:t>Other interventions show no gap or small gaps in coverage. </a:t>
            </a:r>
          </a:p>
          <a:p>
            <a:endParaRPr lang="en-US" baseline="0" dirty="0" smtClean="0"/>
          </a:p>
          <a:p>
            <a:r>
              <a:rPr lang="en-US" i="1" baseline="0" dirty="0" smtClean="0"/>
              <a:t>(These figures might differ from other charts due to differences in data sources.)</a:t>
            </a:r>
            <a:endParaRPr lang="en-US" baseline="0" dirty="0" smtClean="0"/>
          </a:p>
          <a:p>
            <a:r>
              <a:rPr lang="en-US" i="1" baseline="0" dirty="0" smtClean="0"/>
              <a:t>(Note: Additional Equity slides for Uzbekistan are included as optional at the end of this presentation and are also available on the Countdown website.)</a:t>
            </a:r>
            <a:endParaRPr lang="en-US" i="1"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The following 4 supplementary slides contain figures showing: (1) the coverage levels in the poorest and richest quintiles for selected interventions along the continuum of care; (2) coverage levels in the five wealth quintiles for these interventions; (3) the co-coverage of health interventions: percentage of children aged 1–4 years according to the number of key child-survival interventions received, by wealth quintile; (4) the Composite coverage index of selected interventions and corresponding coverage gap (how much is needed to reach universal coverage), by wealth quintile.</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39</a:t>
            </a:fld>
            <a:endParaRPr lang="en-US" dirty="0"/>
          </a:p>
        </p:txBody>
      </p:sp>
    </p:spTree>
    <p:extLst>
      <p:ext uri="{BB962C8B-B14F-4D97-AF65-F5344CB8AC3E}">
        <p14:creationId xmlns:p14="http://schemas.microsoft.com/office/powerpoint/2010/main" val="58840621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coverage levels for the poorest 20%, </a:t>
            </a:r>
            <a:r>
              <a:rPr lang="en-US" sz="1200" b="0" kern="1200" dirty="0" smtClean="0">
                <a:solidFill>
                  <a:schemeClr val="tx1"/>
                </a:solidFill>
                <a:latin typeface="+mn-lt"/>
                <a:ea typeface="+mn-ea"/>
                <a:cs typeface="+mn-cs"/>
              </a:rPr>
              <a:t>or first quintile of wealth (Q1)</a:t>
            </a:r>
            <a:r>
              <a:rPr lang="en-US" sz="1200" b="1" kern="1200" dirty="0" smtClean="0">
                <a:solidFill>
                  <a:schemeClr val="tx1"/>
                </a:solidFill>
                <a:latin typeface="+mn-lt"/>
                <a:ea typeface="+mn-ea"/>
                <a:cs typeface="+mn-cs"/>
              </a:rPr>
              <a:t> and for the richest 20%, </a:t>
            </a:r>
            <a:r>
              <a:rPr lang="en-US" sz="1200" b="0" kern="1200" dirty="0" smtClean="0">
                <a:solidFill>
                  <a:schemeClr val="tx1"/>
                </a:solidFill>
                <a:latin typeface="+mn-lt"/>
                <a:ea typeface="+mn-ea"/>
                <a:cs typeface="+mn-cs"/>
              </a:rPr>
              <a:t>or fifth quintile of wealth (Q5).  </a:t>
            </a:r>
            <a:r>
              <a:rPr lang="en-US" sz="1200" kern="1200" dirty="0" smtClean="0">
                <a:solidFill>
                  <a:schemeClr val="tx1"/>
                </a:solidFill>
                <a:latin typeface="+mn-lt"/>
                <a:ea typeface="+mn-ea"/>
                <a:cs typeface="+mn-cs"/>
              </a:rPr>
              <a:t>Red dots show coverage for the poorest (Q1) and yellow dots for the richest (Q5).  Wider bars mean more inequality in absolute terms for that intervention.  Narrower bars mean less inequality in absolute terms for that intervention.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latin typeface="+mn-lt"/>
                <a:ea typeface="+mn-ea"/>
                <a:cs typeface="+mn-cs"/>
              </a:rPr>
              <a:t>Interventions that require a functional health system, such as </a:t>
            </a:r>
            <a:r>
              <a:rPr lang="en-GB" sz="1200" i="1" kern="1200" dirty="0" smtClean="0">
                <a:solidFill>
                  <a:schemeClr val="tx1"/>
                </a:solidFill>
                <a:latin typeface="+mn-lt"/>
                <a:ea typeface="+mn-ea"/>
                <a:cs typeface="+mn-cs"/>
              </a:rPr>
              <a:t>skilled birth attendant</a:t>
            </a:r>
            <a:r>
              <a:rPr lang="en-GB" sz="1200" kern="1200" dirty="0" smtClean="0">
                <a:solidFill>
                  <a:schemeClr val="tx1"/>
                </a:solidFill>
                <a:latin typeface="+mn-lt"/>
                <a:ea typeface="+mn-ea"/>
                <a:cs typeface="+mn-cs"/>
              </a:rPr>
              <a:t>, are generally more inequitable.</a:t>
            </a:r>
            <a:r>
              <a:rPr lang="en-US" dirty="0" smtClean="0"/>
              <a:t> </a:t>
            </a:r>
            <a:r>
              <a:rPr lang="en-GB" sz="1200" kern="1200" dirty="0" smtClean="0">
                <a:solidFill>
                  <a:schemeClr val="tx1"/>
                </a:solidFill>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i="1" kern="1200" dirty="0" smtClean="0">
                <a:solidFill>
                  <a:schemeClr val="tx1"/>
                </a:solidFill>
                <a:latin typeface="+mn-lt"/>
                <a:ea typeface="+mn-ea"/>
                <a:cs typeface="+mn-cs"/>
              </a:rPr>
              <a:t>(Note: This slide is repeating the data on </a:t>
            </a:r>
            <a:r>
              <a:rPr lang="en-GB" sz="1200" i="1" kern="1200" baseline="0" dirty="0" smtClean="0">
                <a:solidFill>
                  <a:schemeClr val="tx1"/>
                </a:solidFill>
                <a:latin typeface="+mn-lt"/>
                <a:ea typeface="+mn-ea"/>
                <a:cs typeface="+mn-cs"/>
              </a:rPr>
              <a:t>slide 37 but with a different layout.)</a:t>
            </a:r>
            <a:r>
              <a:rPr lang="en-GB" sz="1200" kern="1200" baseline="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Part 1 will briefly describe the </a:t>
            </a:r>
            <a:r>
              <a:rPr lang="en-US" i="1" dirty="0" smtClean="0"/>
              <a:t>Countdown to 2015</a:t>
            </a:r>
            <a:r>
              <a:rPr lang="en-US" i="0" dirty="0" smtClean="0"/>
              <a:t>,</a:t>
            </a:r>
            <a:r>
              <a:rPr lang="en-US" i="0" baseline="0" dirty="0" smtClean="0"/>
              <a:t> and </a:t>
            </a:r>
            <a:r>
              <a:rPr lang="en-US" dirty="0" smtClean="0"/>
              <a:t>Part 2 will describe</a:t>
            </a:r>
            <a:r>
              <a:rPr lang="en-US" baseline="0" dirty="0" smtClean="0"/>
              <a:t> the </a:t>
            </a:r>
            <a:r>
              <a:rPr lang="en-US" i="0" baseline="0" dirty="0" smtClean="0"/>
              <a:t>Uzbekistan</a:t>
            </a:r>
            <a:r>
              <a:rPr lang="en-GB" i="1" baseline="0" dirty="0" smtClean="0"/>
              <a:t> </a:t>
            </a:r>
            <a:r>
              <a:rPr lang="en-US" baseline="0" dirty="0" smtClean="0"/>
              <a:t>profile.</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coverage levels in the</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five wealth quintiles</a:t>
            </a:r>
            <a:r>
              <a:rPr lang="en-US" sz="1200" kern="1200" dirty="0" smtClean="0">
                <a:solidFill>
                  <a:schemeClr val="tx1"/>
                </a:solidFill>
                <a:latin typeface="+mn-lt"/>
                <a:ea typeface="+mn-ea"/>
                <a:cs typeface="+mn-cs"/>
              </a:rPr>
              <a:t>… from the poorest 20% to the richest 20%.  Red dots show coverage for the poorest (Q1) and yellow dots for the richest (Q5); the other colors represent the intermediate quintiles.  Most often, coverage is lowest for the poorest (Q1) and increases steadily with wealth.  In rare cases, the intervention shows an inverted pattern, decreasing coverage with wealth.  Sometimes, coverage does not increase linearly with wealth and the quintiles are not in the expected order.</a:t>
            </a:r>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co-coverage of health interventions</a:t>
            </a:r>
            <a:r>
              <a:rPr lang="en-US" sz="1200" kern="1200" dirty="0" smtClean="0">
                <a:solidFill>
                  <a:schemeClr val="tx1"/>
                </a:solidFill>
                <a:latin typeface="+mn-lt"/>
                <a:ea typeface="+mn-ea"/>
                <a:cs typeface="+mn-cs"/>
              </a:rPr>
              <a:t>: percentage of children aged 1–4 years according to the </a:t>
            </a:r>
            <a:r>
              <a:rPr lang="en-US" sz="1200" b="0" kern="1200" dirty="0" smtClean="0">
                <a:solidFill>
                  <a:schemeClr val="tx1"/>
                </a:solidFill>
                <a:latin typeface="+mn-lt"/>
                <a:ea typeface="+mn-ea"/>
                <a:cs typeface="+mn-cs"/>
              </a:rPr>
              <a:t>number</a:t>
            </a:r>
            <a:r>
              <a:rPr lang="en-US" sz="1200" kern="1200" dirty="0" smtClean="0">
                <a:solidFill>
                  <a:schemeClr val="tx1"/>
                </a:solidFill>
                <a:latin typeface="+mn-lt"/>
                <a:ea typeface="+mn-ea"/>
                <a:cs typeface="+mn-cs"/>
              </a:rPr>
              <a:t> of key child-survival interventions received according to wealth quintile.  The colored bands show the proportion of children in each wealth quintile that received a given number of interventions.</a:t>
            </a:r>
          </a:p>
          <a:p>
            <a:r>
              <a:rPr lang="en-US" sz="1200" kern="1200" dirty="0" smtClean="0">
                <a:solidFill>
                  <a:schemeClr val="tx1"/>
                </a:solidFill>
                <a:latin typeface="+mn-lt"/>
                <a:ea typeface="+mn-ea"/>
                <a:cs typeface="+mn-cs"/>
              </a:rPr>
              <a:t> </a:t>
            </a:r>
          </a:p>
          <a:p>
            <a:r>
              <a:rPr lang="en-US" sz="1200" b="0" i="1" kern="1200" dirty="0" smtClean="0">
                <a:solidFill>
                  <a:schemeClr val="tx1"/>
                </a:solidFill>
                <a:latin typeface="+mn-lt"/>
                <a:ea typeface="+mn-ea"/>
                <a:cs typeface="+mn-cs"/>
              </a:rPr>
              <a:t>Interventions taken into account for the co-coverage analysis:</a:t>
            </a:r>
          </a:p>
          <a:p>
            <a:r>
              <a:rPr lang="en-US" sz="1200" b="0" i="1" kern="1200" dirty="0" smtClean="0">
                <a:solidFill>
                  <a:schemeClr val="tx1"/>
                </a:solidFill>
                <a:latin typeface="+mn-lt"/>
                <a:ea typeface="+mn-ea"/>
                <a:cs typeface="+mn-cs"/>
              </a:rPr>
              <a:t>Antenatal care (1+ visits with skilled provider), mother immunized against tetanus, skilled birth</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attendant, BCG immunization, 3 doses of DTP, measles immunization,</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child received</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vitamin A in the</a:t>
            </a:r>
            <a:r>
              <a:rPr lang="en-US" sz="1200" b="0" i="1" kern="1200" baseline="0" dirty="0" smtClean="0">
                <a:solidFill>
                  <a:schemeClr val="tx1"/>
                </a:solidFill>
                <a:latin typeface="+mn-lt"/>
                <a:ea typeface="+mn-ea"/>
                <a:cs typeface="+mn-cs"/>
              </a:rPr>
              <a:t> past 6 months</a:t>
            </a:r>
            <a:r>
              <a:rPr lang="en-US" sz="1200" b="0" i="1" kern="1200" dirty="0" smtClean="0">
                <a:solidFill>
                  <a:schemeClr val="tx1"/>
                </a:solidFill>
                <a:latin typeface="+mn-lt"/>
                <a:ea typeface="+mn-ea"/>
                <a:cs typeface="+mn-cs"/>
              </a:rPr>
              <a:t>, child slept under insecticide-treated bednet the previous night (only for countries with endemic malaria)</a:t>
            </a:r>
            <a:endParaRPr lang="en-US" b="0" i="1" dirty="0" smtClean="0"/>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the </a:t>
                </a:r>
                <a:r>
                  <a:rPr lang="en-US" sz="1200" b="1" kern="1200" dirty="0" smtClean="0">
                    <a:solidFill>
                      <a:schemeClr val="tx1"/>
                    </a:solidFill>
                    <a:latin typeface="+mn-lt"/>
                    <a:ea typeface="+mn-ea"/>
                    <a:cs typeface="+mn-cs"/>
                  </a:rPr>
                  <a:t>composite coverage of selected interventions </a:t>
                </a:r>
                <a:r>
                  <a:rPr lang="en-US" sz="1200" kern="1200" dirty="0" smtClean="0">
                    <a:solidFill>
                      <a:schemeClr val="tx1"/>
                    </a:solidFill>
                    <a:latin typeface="+mn-lt"/>
                    <a:ea typeface="+mn-ea"/>
                    <a:cs typeface="+mn-cs"/>
                  </a:rPr>
                  <a:t>and</a:t>
                </a:r>
                <a:r>
                  <a:rPr lang="en-US" sz="1200" b="1" kern="1200" dirty="0" smtClean="0">
                    <a:solidFill>
                      <a:schemeClr val="tx1"/>
                    </a:solidFill>
                    <a:latin typeface="+mn-lt"/>
                    <a:ea typeface="+mn-ea"/>
                    <a:cs typeface="+mn-cs"/>
                  </a:rPr>
                  <a:t> the corresponding coverage gap </a:t>
                </a:r>
                <a:r>
                  <a:rPr lang="en-US" sz="1200" kern="1200" dirty="0" smtClean="0">
                    <a:solidFill>
                      <a:schemeClr val="tx1"/>
                    </a:solidFill>
                    <a:latin typeface="+mn-lt"/>
                    <a:ea typeface="+mn-ea"/>
                    <a:cs typeface="+mn-cs"/>
                  </a:rPr>
                  <a:t>(how much is needed to reach universal coverage), by wealth quintile.  The red area shows the coverage gap or which proportion of the population needs to be reached before universal coverage is attained in each wealth quintile. The blue area shows the composite coverage index for each of the five wealth quintiles. Most often we see an increasing trend towards the richest.</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(Composite coverage is a weighted mean of eight interventions selected to</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cover four domains: contraception, pregnancy and delivery, immunization and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care of common childhood diseases. It was created to present an overall</a:t>
                </a:r>
              </a:p>
              <a:p>
                <a:r>
                  <a:rPr lang="en-US" sz="1200" kern="1200" dirty="0" smtClean="0">
                    <a:solidFill>
                      <a:schemeClr val="tx1"/>
                    </a:solidFill>
                    <a:latin typeface="+mn-lt"/>
                    <a:ea typeface="+mn-ea"/>
                    <a:cs typeface="+mn-cs"/>
                  </a:rPr>
                  <a:t>picture of intervention coverage for a given country.)</a:t>
                </a:r>
              </a:p>
              <a:p>
                <a:endParaRPr lang="en-US" sz="1200" i="0" kern="1200" dirty="0" smtClean="0">
                  <a:solidFill>
                    <a:schemeClr val="tx1"/>
                  </a:solidFill>
                  <a:latin typeface="+mn-lt"/>
                  <a:ea typeface="+mn-ea"/>
                  <a:cs typeface="+mn-cs"/>
                </a:endParaRPr>
              </a:p>
              <a:p>
                <a14:m>
                  <m:oMathPara xmlns="" xmlns:m="http://schemas.openxmlformats.org/officeDocument/2006/math">
                    <m:oMathParaPr>
                      <m:jc m:val="centerGroup"/>
                    </m:oMathParaPr>
                    <m:oMath xmlns:m="http://schemas.openxmlformats.org/officeDocument/2006/math">
                      <m:r>
                        <a:rPr lang="en-US" sz="1200" i="1" kern="1200" smtClean="0">
                          <a:solidFill>
                            <a:schemeClr val="tx1"/>
                          </a:solidFill>
                          <a:effectLst/>
                          <a:latin typeface="Cambria Math"/>
                          <a:ea typeface="+mn-ea"/>
                          <a:cs typeface="+mn-cs"/>
                        </a:rPr>
                        <m:t>𝐶𝐶𝐼</m:t>
                      </m:r>
                      <m:r>
                        <a:rPr lang="en-US" sz="1200" i="1" kern="1200" smtClean="0">
                          <a:solidFill>
                            <a:schemeClr val="tx1"/>
                          </a:solidFill>
                          <a:effectLst/>
                          <a:latin typeface="Cambria Math"/>
                          <a:ea typeface="+mn-ea"/>
                          <a:cs typeface="+mn-cs"/>
                        </a:rPr>
                        <m:t>=</m:t>
                      </m:r>
                      <m:f>
                        <m:fPr>
                          <m:type m:val="skw"/>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1</m:t>
                          </m:r>
                        </m:num>
                        <m:den>
                          <m:r>
                            <a:rPr lang="en-US" sz="1200" i="1" kern="1200">
                              <a:solidFill>
                                <a:schemeClr val="tx1"/>
                              </a:solidFill>
                              <a:effectLst/>
                              <a:latin typeface="Cambria Math"/>
                              <a:ea typeface="+mn-ea"/>
                              <a:cs typeface="+mn-cs"/>
                            </a:rPr>
                            <m:t>4</m:t>
                          </m:r>
                        </m:den>
                      </m:f>
                      <m:d>
                        <m:dPr>
                          <m:ctrlPr>
                            <a:rPr lang="en-US" sz="1200" i="1" kern="1200">
                              <a:solidFill>
                                <a:schemeClr val="tx1"/>
                              </a:solidFill>
                              <a:effectLst/>
                              <a:latin typeface="Cambria Math"/>
                              <a:ea typeface="+mn-ea"/>
                              <a:cs typeface="+mn-cs"/>
                            </a:rPr>
                          </m:ctrlPr>
                        </m:dPr>
                        <m:e>
                          <m:r>
                            <a:rPr lang="en-US" sz="1200" i="1" kern="1200">
                              <a:solidFill>
                                <a:schemeClr val="tx1"/>
                              </a:solidFill>
                              <a:effectLst/>
                              <a:latin typeface="Cambria Math"/>
                              <a:ea typeface="+mn-ea"/>
                              <a:cs typeface="+mn-cs"/>
                            </a:rPr>
                            <m:t>𝐹𝑃𝑆</m:t>
                          </m:r>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𝑆𝐵𝐴</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𝐴𝑁𝐶𝑆</m:t>
                              </m:r>
                            </m:num>
                            <m:den>
                              <m:r>
                                <a:rPr lang="en-US" sz="1200" i="1" kern="1200">
                                  <a:solidFill>
                                    <a:schemeClr val="tx1"/>
                                  </a:solidFill>
                                  <a:effectLst/>
                                  <a:latin typeface="Cambria Math"/>
                                  <a:ea typeface="+mn-ea"/>
                                  <a:cs typeface="+mn-cs"/>
                                </a:rPr>
                                <m:t>2</m:t>
                              </m:r>
                            </m:den>
                          </m:f>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2</m:t>
                              </m:r>
                              <m:r>
                                <a:rPr lang="en-US" sz="1200" i="1" kern="1200">
                                  <a:solidFill>
                                    <a:schemeClr val="tx1"/>
                                  </a:solidFill>
                                  <a:effectLst/>
                                  <a:latin typeface="Cambria Math"/>
                                  <a:ea typeface="+mn-ea"/>
                                  <a:cs typeface="+mn-cs"/>
                                </a:rPr>
                                <m:t>𝐷𝑃𝑇</m:t>
                              </m:r>
                              <m:r>
                                <a:rPr lang="en-US" sz="1200" i="1" kern="1200">
                                  <a:solidFill>
                                    <a:schemeClr val="tx1"/>
                                  </a:solidFill>
                                  <a:effectLst/>
                                  <a:latin typeface="Cambria Math"/>
                                  <a:ea typeface="+mn-ea"/>
                                  <a:cs typeface="+mn-cs"/>
                                </a:rPr>
                                <m:t>3+</m:t>
                              </m:r>
                              <m:r>
                                <a:rPr lang="en-US" sz="1200" i="1" kern="1200">
                                  <a:solidFill>
                                    <a:schemeClr val="tx1"/>
                                  </a:solidFill>
                                  <a:effectLst/>
                                  <a:latin typeface="Cambria Math"/>
                                  <a:ea typeface="+mn-ea"/>
                                  <a:cs typeface="+mn-cs"/>
                                </a:rPr>
                                <m:t>𝑀𝑆𝐿</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𝐵𝐶𝐺</m:t>
                              </m:r>
                            </m:num>
                            <m:den>
                              <m:r>
                                <a:rPr lang="en-US" sz="1200" i="1" kern="1200">
                                  <a:solidFill>
                                    <a:schemeClr val="tx1"/>
                                  </a:solidFill>
                                  <a:effectLst/>
                                  <a:latin typeface="Cambria Math"/>
                                  <a:ea typeface="+mn-ea"/>
                                  <a:cs typeface="+mn-cs"/>
                                </a:rPr>
                                <m:t>4</m:t>
                              </m:r>
                            </m:den>
                          </m:f>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𝑂𝑅𝑇</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𝐶𝑃𝑁𝑀</m:t>
                              </m:r>
                            </m:num>
                            <m:den>
                              <m:r>
                                <a:rPr lang="en-US" sz="1200" i="1" kern="1200">
                                  <a:solidFill>
                                    <a:schemeClr val="tx1"/>
                                  </a:solidFill>
                                  <a:effectLst/>
                                  <a:latin typeface="Cambria Math"/>
                                  <a:ea typeface="+mn-ea"/>
                                  <a:cs typeface="+mn-cs"/>
                                </a:rPr>
                                <m:t>2</m:t>
                              </m:r>
                            </m:den>
                          </m:f>
                        </m:e>
                      </m:d>
                      <m:r>
                        <a:rPr lang="en-US" sz="1200" i="1" kern="1200">
                          <a:solidFill>
                            <a:schemeClr val="tx1"/>
                          </a:solidFill>
                          <a:effectLst/>
                          <a:latin typeface="Cambria Math"/>
                          <a:ea typeface="+mn-ea"/>
                          <a:cs typeface="+mn-cs"/>
                        </a:rPr>
                        <m:t>.</m:t>
                      </m:r>
                    </m:oMath>
                  </m:oMathPara>
                </a14:m>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where FPS is family planning needs satisfied, SBA is skilled birth attendant, ANCS is antenatal care with skilled provider, DPT3 is three doses of Diphtheria, Pertussis, and Tetanus (DPT) vaccine, MSL is measles vaccination, ORT is oral rehydration therapy for children with diarrhea, and CPNM is care seeking for pneumonia. </a:t>
                </a:r>
              </a:p>
              <a:p>
                <a:endParaRPr lang="en-US" i="0" dirty="0"/>
              </a:p>
            </p:txBody>
          </p:sp>
        </mc:Choice>
        <mc:Fallback xmlns="">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the </a:t>
                </a:r>
                <a:r>
                  <a:rPr lang="en-US" sz="1200" b="1" kern="1200" dirty="0" smtClean="0">
                    <a:solidFill>
                      <a:schemeClr val="tx1"/>
                    </a:solidFill>
                    <a:latin typeface="+mn-lt"/>
                    <a:ea typeface="+mn-ea"/>
                    <a:cs typeface="+mn-cs"/>
                  </a:rPr>
                  <a:t>composite coverage of selected interventions </a:t>
                </a:r>
                <a:r>
                  <a:rPr lang="en-US" sz="1200" kern="1200" dirty="0" smtClean="0">
                    <a:solidFill>
                      <a:schemeClr val="tx1"/>
                    </a:solidFill>
                    <a:latin typeface="+mn-lt"/>
                    <a:ea typeface="+mn-ea"/>
                    <a:cs typeface="+mn-cs"/>
                  </a:rPr>
                  <a:t>and</a:t>
                </a:r>
                <a:r>
                  <a:rPr lang="en-US" sz="1200" b="1" kern="1200" dirty="0" smtClean="0">
                    <a:solidFill>
                      <a:schemeClr val="tx1"/>
                    </a:solidFill>
                    <a:latin typeface="+mn-lt"/>
                    <a:ea typeface="+mn-ea"/>
                    <a:cs typeface="+mn-cs"/>
                  </a:rPr>
                  <a:t> the corresponding coverage gap </a:t>
                </a:r>
                <a:r>
                  <a:rPr lang="en-US" sz="1200" kern="1200" dirty="0" smtClean="0">
                    <a:solidFill>
                      <a:schemeClr val="tx1"/>
                    </a:solidFill>
                    <a:latin typeface="+mn-lt"/>
                    <a:ea typeface="+mn-ea"/>
                    <a:cs typeface="+mn-cs"/>
                  </a:rPr>
                  <a:t>(how much is needed to reach universal coverage), by wealth quintile.  The red area shows the coverage gap or which proportion of the population needs to be reached before universal coverage is attained in each wealth quintile. The blue area shows the composite coverage index for each of the five wealth quintiles. Most often we see an increasing trend towards the richest.</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(Composite coverage is a weighted mean of eight interventions selected to</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cover four domains: contraception, pregnancy and delivery, immunization and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care of common childhood diseases.  It was created to present an overall</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picture of intervention coverage for a given country.)</a:t>
                </a:r>
              </a:p>
              <a:p>
                <a:endParaRPr lang="en-US" sz="1200" i="0" kern="1200" dirty="0" smtClean="0">
                  <a:solidFill>
                    <a:schemeClr val="tx1"/>
                  </a:solidFill>
                  <a:latin typeface="+mn-lt"/>
                  <a:ea typeface="+mn-ea"/>
                  <a:cs typeface="+mn-cs"/>
                </a:endParaRPr>
              </a:p>
              <a:p>
                <a:r>
                  <a:rPr lang="en-US" sz="1200" i="0" kern="1200" dirty="0" smtClean="0">
                    <a:solidFill>
                      <a:schemeClr val="tx1"/>
                    </a:solidFill>
                    <a:effectLst/>
                    <a:latin typeface="Cambria Math"/>
                    <a:ea typeface="+mn-ea"/>
                    <a:cs typeface="+mn-cs"/>
                  </a:rPr>
                  <a:t>                                                       𝐶𝐶𝐼=</a:t>
                </a:r>
                <a:r>
                  <a:rPr lang="en-US" sz="1200" i="0" kern="1200" dirty="0">
                    <a:solidFill>
                      <a:schemeClr val="tx1"/>
                    </a:solidFill>
                    <a:effectLst/>
                    <a:latin typeface="Cambria Math"/>
                    <a:ea typeface="+mn-ea"/>
                    <a:cs typeface="+mn-cs"/>
                  </a:rPr>
                  <a:t>1⁄4 (𝐹𝑃𝑆+(𝑆𝐵𝐴+𝐴𝑁𝐶𝑆)/2+(2𝐷𝑃𝑇3+𝑀𝑆𝐿+𝐵𝐶𝐺)/4+(𝑂𝑅𝑇+𝐶𝑃𝑁𝑀)/2).</a:t>
                </a:r>
                <a:endParaRPr lang="en-US" sz="1200" kern="1200" dirty="0">
                  <a:solidFill>
                    <a:schemeClr val="tx1"/>
                  </a:solidFill>
                  <a:effectLst/>
                  <a:latin typeface="+mn-lt"/>
                  <a:ea typeface="+mn-ea"/>
                  <a:cs typeface="+mn-cs"/>
                </a:endParaRPr>
              </a:p>
              <a:p>
                <a:r>
                  <a:rPr lang="en-US" sz="1200" b="0" i="1" kern="1200" dirty="0">
                    <a:solidFill>
                      <a:schemeClr val="tx1"/>
                    </a:solidFill>
                    <a:effectLst/>
                    <a:latin typeface="+mn-lt"/>
                    <a:ea typeface="+mn-ea"/>
                    <a:cs typeface="+mn-cs"/>
                  </a:rPr>
                  <a:t>where FPS is family planning needs satisfied, SBA is skilled birth attendant, ANCS is antenatal care with skilled provider, DPT3 is three doses of Diphtheria, Pertussis, and Tetanus (DPT) vaccine, MSL is measles vaccination, ORT is oral rehydration therapy for children with diarrhea, and CPNM is care seeking for pneumonia. </a:t>
                </a:r>
              </a:p>
              <a:p>
                <a:endParaRPr lang="en-US" i="0" dirty="0"/>
              </a:p>
            </p:txBody>
          </p:sp>
        </mc:Fallback>
      </mc:AlternateContent>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is a global movement begun in 2003 with the purpose of tracking progress in maternal, newborn</a:t>
            </a:r>
            <a:r>
              <a:rPr lang="en-US" baseline="0" dirty="0" smtClean="0"/>
              <a:t> &amp; child health in the 75 highest burden countries, with the purpose of promoting action and accountability.</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Countdown</a:t>
            </a:r>
            <a:r>
              <a:rPr lang="en-US" baseline="0" dirty="0" smtClean="0"/>
              <a:t> originated from a series of articles in The Lancet showing lack of progress in reducing child mortality, in spite of availability of evidence-based interventions.  The articles resulted in a call for intensified efforts for child and newborn survival.  Soon after, the Countdown added maternal health to its mandate and now covers the continuum of care for RMNCH.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62FCF051-D985-42A7-8159-1048671FC26D}" type="slidenum">
              <a:rPr lang="en-GB" smtClean="0">
                <a:latin typeface="Arial" charset="0"/>
                <a:cs typeface="Arial" charset="0"/>
              </a:rPr>
              <a:pPr/>
              <a:t>8</a:t>
            </a:fld>
            <a:endParaRPr lang="en-GB" dirty="0" smtClean="0">
              <a:latin typeface="Arial" charset="0"/>
              <a:cs typeface="Arial" charset="0"/>
            </a:endParaRPr>
          </a:p>
        </p:txBody>
      </p:sp>
      <p:sp>
        <p:nvSpPr>
          <p:cNvPr id="3481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4820"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has three key aims:</a:t>
            </a:r>
            <a:r>
              <a:rPr lang="en-US" i="0" baseline="0" dirty="0" smtClean="0">
                <a:latin typeface="Arial" charset="0"/>
              </a:rPr>
              <a:t> </a:t>
            </a:r>
            <a:r>
              <a:rPr lang="en-US" dirty="0" smtClean="0">
                <a:latin typeface="Arial" charset="0"/>
              </a:rPr>
              <a:t>Disseminating the most recent information on country-level progress, analyzing this progress and proposing relevant</a:t>
            </a:r>
            <a:r>
              <a:rPr lang="en-US" baseline="0" dirty="0" smtClean="0">
                <a:latin typeface="Arial" charset="0"/>
              </a:rPr>
              <a:t> action, and increasing accountability by all partners. </a:t>
            </a:r>
            <a:endParaRPr lang="en-US" dirty="0" smtClean="0">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i="0" dirty="0" smtClean="0">
                <a:latin typeface="Arial" charset="0"/>
              </a:rPr>
              <a:t>Countdown analyzes coverage and trends for proven interventions.  It also tracks indicators for policies, health systems, and financial flows, as well as for equity.  Countdown identifies data gaps across</a:t>
            </a:r>
            <a:r>
              <a:rPr lang="en-US" i="0" baseline="0" dirty="0" smtClean="0">
                <a:latin typeface="Arial" charset="0"/>
              </a:rPr>
              <a:t> the continuum of care for RMNCH and contributes to solutions by undertaking research and analysis.  Findings are shared through publications, conferences, and the Countdown website.  Now, Countdown is giving high priority to supporting countries in undertaking their own Country Countdown processes.  </a:t>
            </a:r>
            <a:endParaRPr lang="en-US" i="0" dirty="0" smtClean="0">
              <a:latin typeface="Arial" charset="0"/>
            </a:endParaRPr>
          </a:p>
        </p:txBody>
      </p:sp>
      <p:sp>
        <p:nvSpPr>
          <p:cNvPr id="358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6E3E7A2-539D-4F02-B678-416D0352DE5F}"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1ADC1405-760C-4818-8420-EE3B3E1C643A}" type="datetime1">
              <a:rPr lang="en-US"/>
              <a:pPr>
                <a:defRPr/>
              </a:pPr>
              <a:t>07/12/2014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BD6259EA-FA6E-4E07-BCC0-AAB47542B1F6}" type="slidenum">
              <a:rPr lang="en-US"/>
              <a:pPr>
                <a:defRPr/>
              </a:pPr>
              <a:t>‹#›</a:t>
            </a:fld>
            <a:endParaRPr lang="en-US" dirty="0"/>
          </a:p>
        </p:txBody>
      </p:sp>
    </p:spTree>
    <p:extLst>
      <p:ext uri="{BB962C8B-B14F-4D97-AF65-F5344CB8AC3E}">
        <p14:creationId xmlns:p14="http://schemas.microsoft.com/office/powerpoint/2010/main" val="2236595099"/>
      </p:ext>
    </p:extLst>
  </p:cSld>
  <p:clrMapOvr>
    <a:masterClrMapping/>
  </p:clrMapOvr>
  <p:transition xmlns:p14="http://schemas.microsoft.com/office/powerpoint/2010/mai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F33D808-75ED-4928-B77D-2B869A85F160}" type="datetime1">
              <a:rPr lang="en-US"/>
              <a:pPr>
                <a:defRPr/>
              </a:pPr>
              <a:t>07/12/2014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683412F6-8547-4082-8F58-ADA33D3A22CE}" type="slidenum">
              <a:rPr lang="en-US"/>
              <a:pPr>
                <a:defRPr/>
              </a:pPr>
              <a:t>‹#›</a:t>
            </a:fld>
            <a:endParaRPr lang="en-US" dirty="0"/>
          </a:p>
        </p:txBody>
      </p:sp>
    </p:spTree>
    <p:extLst>
      <p:ext uri="{BB962C8B-B14F-4D97-AF65-F5344CB8AC3E}">
        <p14:creationId xmlns:p14="http://schemas.microsoft.com/office/powerpoint/2010/main" val="711455706"/>
      </p:ext>
    </p:extLst>
  </p:cSld>
  <p:clrMapOvr>
    <a:masterClrMapping/>
  </p:clrMapOvr>
  <p:transition xmlns:p14="http://schemas.microsoft.com/office/powerpoint/2010/mai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680CAF6-FD18-4EB1-983E-ABAE56D7358A}" type="datetime1">
              <a:rPr lang="en-US"/>
              <a:pPr>
                <a:defRPr/>
              </a:pPr>
              <a:t>07/12/2014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8C32DFA4-731D-495D-B190-C96DAC010F11}" type="slidenum">
              <a:rPr lang="en-US"/>
              <a:pPr>
                <a:defRPr/>
              </a:pPr>
              <a:t>‹#›</a:t>
            </a:fld>
            <a:endParaRPr lang="en-US" dirty="0"/>
          </a:p>
        </p:txBody>
      </p:sp>
    </p:spTree>
    <p:extLst>
      <p:ext uri="{BB962C8B-B14F-4D97-AF65-F5344CB8AC3E}">
        <p14:creationId xmlns:p14="http://schemas.microsoft.com/office/powerpoint/2010/main" val="3000436955"/>
      </p:ext>
    </p:extLst>
  </p:cSld>
  <p:clrMapOvr>
    <a:masterClrMapping/>
  </p:clrMapOvr>
  <p:transition xmlns:p14="http://schemas.microsoft.com/office/powerpoint/2010/mai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4648200" y="1600200"/>
            <a:ext cx="4038600" cy="4525963"/>
          </a:xfrm>
        </p:spPr>
        <p:txBody>
          <a:bodyPr/>
          <a:lstStyle/>
          <a:p>
            <a:endParaRPr lang="en-US" dirty="0"/>
          </a:p>
        </p:txBody>
      </p:sp>
      <p:sp>
        <p:nvSpPr>
          <p:cNvPr id="5" name="Date Placeholder 4"/>
          <p:cNvSpPr>
            <a:spLocks noGrp="1"/>
          </p:cNvSpPr>
          <p:nvPr>
            <p:ph type="dt" sz="half" idx="10"/>
          </p:nvPr>
        </p:nvSpPr>
        <p:spPr>
          <a:xfrm>
            <a:off x="-36513" y="6597650"/>
            <a:ext cx="4691063" cy="287338"/>
          </a:xfrm>
        </p:spPr>
        <p:txBody>
          <a:bodyPr/>
          <a:lstStyle>
            <a:lvl1pPr>
              <a:defRPr/>
            </a:lvl1pPr>
          </a:lstStyle>
          <a:p>
            <a:r>
              <a:rPr lang="en-US" dirty="0"/>
              <a:t>Opportunities for Africa’s Newborns, 2006.</a:t>
            </a:r>
          </a:p>
        </p:txBody>
      </p:sp>
    </p:spTree>
    <p:extLst>
      <p:ext uri="{BB962C8B-B14F-4D97-AF65-F5344CB8AC3E}">
        <p14:creationId xmlns:p14="http://schemas.microsoft.com/office/powerpoint/2010/main" val="4161041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1A01F39-09EA-45D7-B393-9FC83672A682}" type="datetime1">
              <a:rPr lang="en-US"/>
              <a:pPr>
                <a:defRPr/>
              </a:pPr>
              <a:t>07/12/2014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C9DF7A40-5FD2-4A5A-A560-990BA0C9E6C6}" type="slidenum">
              <a:rPr lang="en-US"/>
              <a:pPr>
                <a:defRPr/>
              </a:pPr>
              <a:t>‹#›</a:t>
            </a:fld>
            <a:endParaRPr lang="en-US" dirty="0"/>
          </a:p>
        </p:txBody>
      </p:sp>
    </p:spTree>
    <p:extLst>
      <p:ext uri="{BB962C8B-B14F-4D97-AF65-F5344CB8AC3E}">
        <p14:creationId xmlns:p14="http://schemas.microsoft.com/office/powerpoint/2010/main" val="2565224141"/>
      </p:ext>
    </p:extLst>
  </p:cSld>
  <p:clrMapOvr>
    <a:masterClrMapping/>
  </p:clrMapOvr>
  <p:transition xmlns:p14="http://schemas.microsoft.com/office/powerpoint/2010/mai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66AD665-2A01-4DE2-9D11-56CE6F7BC20A}" type="datetime1">
              <a:rPr lang="en-US"/>
              <a:pPr>
                <a:defRPr/>
              </a:pPr>
              <a:t>07/12/2014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14045C6E-F905-411B-8F87-E847905F570C}" type="slidenum">
              <a:rPr lang="en-US"/>
              <a:pPr>
                <a:defRPr/>
              </a:pPr>
              <a:t>‹#›</a:t>
            </a:fld>
            <a:endParaRPr lang="en-US" dirty="0"/>
          </a:p>
        </p:txBody>
      </p:sp>
    </p:spTree>
    <p:extLst>
      <p:ext uri="{BB962C8B-B14F-4D97-AF65-F5344CB8AC3E}">
        <p14:creationId xmlns:p14="http://schemas.microsoft.com/office/powerpoint/2010/main" val="1103030588"/>
      </p:ext>
    </p:extLst>
  </p:cSld>
  <p:clrMapOvr>
    <a:masterClrMapping/>
  </p:clrMapOvr>
  <p:transition xmlns:p14="http://schemas.microsoft.com/office/powerpoint/2010/mai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fld id="{6A5B4D43-3B32-4F7F-9164-976AC9564FA7}" type="datetime1">
              <a:rPr lang="en-US"/>
              <a:pPr>
                <a:defRPr/>
              </a:pPr>
              <a:t>07/12/2014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141E451D-2D32-4016-8734-ADC2FB2E9E5D}" type="slidenum">
              <a:rPr lang="en-US"/>
              <a:pPr>
                <a:defRPr/>
              </a:pPr>
              <a:t>‹#›</a:t>
            </a:fld>
            <a:endParaRPr lang="en-US" dirty="0"/>
          </a:p>
        </p:txBody>
      </p:sp>
    </p:spTree>
    <p:extLst>
      <p:ext uri="{BB962C8B-B14F-4D97-AF65-F5344CB8AC3E}">
        <p14:creationId xmlns:p14="http://schemas.microsoft.com/office/powerpoint/2010/main" val="1914778784"/>
      </p:ext>
    </p:extLst>
  </p:cSld>
  <p:clrMapOvr>
    <a:masterClrMapping/>
  </p:clrMapOvr>
  <p:transition xmlns:p14="http://schemas.microsoft.com/office/powerpoint/2010/mai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a:defRPr/>
            </a:pPr>
            <a:fld id="{2B782A5A-6913-4AE5-85DA-274B6C9173BC}" type="datetime1">
              <a:rPr lang="en-US"/>
              <a:pPr>
                <a:defRPr/>
              </a:pPr>
              <a:t>07/12/2014</a:t>
            </a:fld>
            <a:endParaRPr lang="en-US" dirty="0"/>
          </a:p>
        </p:txBody>
      </p:sp>
      <p:sp>
        <p:nvSpPr>
          <p:cNvPr id="8" name="Footer Placeholder 7"/>
          <p:cNvSpPr>
            <a:spLocks noGrp="1"/>
          </p:cNvSpPr>
          <p:nvPr>
            <p:ph type="ftr" sz="quarter" idx="11"/>
          </p:nvPr>
        </p:nvSpPr>
        <p:spPr/>
        <p:txBody>
          <a:bodyPr/>
          <a:lstStyle>
            <a:lvl1pPr>
              <a:defRPr/>
            </a:lvl1pPr>
          </a:lstStyle>
          <a:p>
            <a:pPr>
              <a:defRPr/>
            </a:pPr>
            <a:endParaRPr lang="en-US" dirty="0"/>
          </a:p>
        </p:txBody>
      </p:sp>
      <p:sp>
        <p:nvSpPr>
          <p:cNvPr id="9" name="Slide Number Placeholder 8"/>
          <p:cNvSpPr>
            <a:spLocks noGrp="1"/>
          </p:cNvSpPr>
          <p:nvPr>
            <p:ph type="sldNum" sz="quarter" idx="12"/>
          </p:nvPr>
        </p:nvSpPr>
        <p:spPr/>
        <p:txBody>
          <a:bodyPr/>
          <a:lstStyle>
            <a:lvl1pPr>
              <a:defRPr/>
            </a:lvl1pPr>
          </a:lstStyle>
          <a:p>
            <a:pPr>
              <a:defRPr/>
            </a:pPr>
            <a:fld id="{732F3D54-DB98-402C-84F4-7290AE14D4F7}" type="slidenum">
              <a:rPr lang="en-US"/>
              <a:pPr>
                <a:defRPr/>
              </a:pPr>
              <a:t>‹#›</a:t>
            </a:fld>
            <a:endParaRPr lang="en-US" dirty="0"/>
          </a:p>
        </p:txBody>
      </p:sp>
    </p:spTree>
    <p:extLst>
      <p:ext uri="{BB962C8B-B14F-4D97-AF65-F5344CB8AC3E}">
        <p14:creationId xmlns:p14="http://schemas.microsoft.com/office/powerpoint/2010/main" val="2690612752"/>
      </p:ext>
    </p:extLst>
  </p:cSld>
  <p:clrMapOvr>
    <a:masterClrMapping/>
  </p:clrMapOvr>
  <p:transition xmlns:p14="http://schemas.microsoft.com/office/powerpoint/2010/mai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fld id="{673E29F2-40C7-4F09-B353-A37ECFEE2C3F}" type="datetime1">
              <a:rPr lang="en-US"/>
              <a:pPr>
                <a:defRPr/>
              </a:pPr>
              <a:t>07/12/2014</a:t>
            </a:fld>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dirty="0"/>
          </a:p>
        </p:txBody>
      </p:sp>
      <p:sp>
        <p:nvSpPr>
          <p:cNvPr id="5" name="Slide Number Placeholder 4"/>
          <p:cNvSpPr>
            <a:spLocks noGrp="1"/>
          </p:cNvSpPr>
          <p:nvPr>
            <p:ph type="sldNum" sz="quarter" idx="12"/>
          </p:nvPr>
        </p:nvSpPr>
        <p:spPr/>
        <p:txBody>
          <a:bodyPr/>
          <a:lstStyle>
            <a:lvl1pPr>
              <a:defRPr/>
            </a:lvl1pPr>
          </a:lstStyle>
          <a:p>
            <a:pPr>
              <a:defRPr/>
            </a:pPr>
            <a:fld id="{4846C824-8301-4D9F-AFF0-EBF09FBE21B4}" type="slidenum">
              <a:rPr lang="en-US"/>
              <a:pPr>
                <a:defRPr/>
              </a:pPr>
              <a:t>‹#›</a:t>
            </a:fld>
            <a:endParaRPr lang="en-US" dirty="0"/>
          </a:p>
        </p:txBody>
      </p:sp>
    </p:spTree>
    <p:extLst>
      <p:ext uri="{BB962C8B-B14F-4D97-AF65-F5344CB8AC3E}">
        <p14:creationId xmlns:p14="http://schemas.microsoft.com/office/powerpoint/2010/main" val="4027282793"/>
      </p:ext>
    </p:extLst>
  </p:cSld>
  <p:clrMapOvr>
    <a:masterClrMapping/>
  </p:clrMapOvr>
  <p:transition xmlns:p14="http://schemas.microsoft.com/office/powerpoint/2010/mai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EDCAD1FD-122D-4962-8B0D-F9B5C069B05A}" type="datetime1">
              <a:rPr lang="en-US"/>
              <a:pPr>
                <a:defRPr/>
              </a:pPr>
              <a:t>07/12/2014</a:t>
            </a:fld>
            <a:endParaRPr lang="en-US" dirty="0"/>
          </a:p>
        </p:txBody>
      </p:sp>
      <p:sp>
        <p:nvSpPr>
          <p:cNvPr id="3" name="Footer Placeholder 2"/>
          <p:cNvSpPr>
            <a:spLocks noGrp="1"/>
          </p:cNvSpPr>
          <p:nvPr>
            <p:ph type="ftr" sz="quarter" idx="11"/>
          </p:nvPr>
        </p:nvSpPr>
        <p:spPr/>
        <p:txBody>
          <a:bodyPr/>
          <a:lstStyle>
            <a:lvl1pPr>
              <a:defRPr/>
            </a:lvl1pPr>
          </a:lstStyle>
          <a:p>
            <a:pPr>
              <a:defRPr/>
            </a:pPr>
            <a:endParaRPr lang="en-US" dirty="0"/>
          </a:p>
        </p:txBody>
      </p:sp>
      <p:sp>
        <p:nvSpPr>
          <p:cNvPr id="4" name="Slide Number Placeholder 3"/>
          <p:cNvSpPr>
            <a:spLocks noGrp="1"/>
          </p:cNvSpPr>
          <p:nvPr>
            <p:ph type="sldNum" sz="quarter" idx="12"/>
          </p:nvPr>
        </p:nvSpPr>
        <p:spPr/>
        <p:txBody>
          <a:bodyPr/>
          <a:lstStyle>
            <a:lvl1pPr>
              <a:defRPr/>
            </a:lvl1pPr>
          </a:lstStyle>
          <a:p>
            <a:pPr>
              <a:defRPr/>
            </a:pPr>
            <a:fld id="{807C22B2-51BA-4145-9524-C9FBA744C8AF}" type="slidenum">
              <a:rPr lang="en-US"/>
              <a:pPr>
                <a:defRPr/>
              </a:pPr>
              <a:t>‹#›</a:t>
            </a:fld>
            <a:endParaRPr lang="en-US" dirty="0"/>
          </a:p>
        </p:txBody>
      </p:sp>
    </p:spTree>
    <p:extLst>
      <p:ext uri="{BB962C8B-B14F-4D97-AF65-F5344CB8AC3E}">
        <p14:creationId xmlns:p14="http://schemas.microsoft.com/office/powerpoint/2010/main" val="3960448531"/>
      </p:ext>
    </p:extLst>
  </p:cSld>
  <p:clrMapOvr>
    <a:masterClrMapping/>
  </p:clrMapOvr>
  <p:transition xmlns:p14="http://schemas.microsoft.com/office/powerpoint/2010/mai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5A02336B-A497-47F2-B360-4A07E2DDD5D2}" type="datetime1">
              <a:rPr lang="en-US"/>
              <a:pPr>
                <a:defRPr/>
              </a:pPr>
              <a:t>07/12/2014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BCAA6099-BA79-46E1-AA4C-4A7F8289F784}" type="slidenum">
              <a:rPr lang="en-US"/>
              <a:pPr>
                <a:defRPr/>
              </a:pPr>
              <a:t>‹#›</a:t>
            </a:fld>
            <a:endParaRPr lang="en-US" dirty="0"/>
          </a:p>
        </p:txBody>
      </p:sp>
    </p:spTree>
    <p:extLst>
      <p:ext uri="{BB962C8B-B14F-4D97-AF65-F5344CB8AC3E}">
        <p14:creationId xmlns:p14="http://schemas.microsoft.com/office/powerpoint/2010/main" val="709084118"/>
      </p:ext>
    </p:extLst>
  </p:cSld>
  <p:clrMapOvr>
    <a:masterClrMapping/>
  </p:clrMapOvr>
  <p:transition xmlns:p14="http://schemas.microsoft.com/office/powerpoint/2010/mai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ED850C78-9703-4EEA-B04B-B65E357C67FB}" type="datetime1">
              <a:rPr lang="en-US"/>
              <a:pPr>
                <a:defRPr/>
              </a:pPr>
              <a:t>07/12/2014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7F8849B4-5A84-4019-A64C-B6B2487F5817}" type="slidenum">
              <a:rPr lang="en-US"/>
              <a:pPr>
                <a:defRPr/>
              </a:pPr>
              <a:t>‹#›</a:t>
            </a:fld>
            <a:endParaRPr lang="en-US" dirty="0"/>
          </a:p>
        </p:txBody>
      </p:sp>
    </p:spTree>
    <p:extLst>
      <p:ext uri="{BB962C8B-B14F-4D97-AF65-F5344CB8AC3E}">
        <p14:creationId xmlns:p14="http://schemas.microsoft.com/office/powerpoint/2010/main" val="3623093091"/>
      </p:ext>
    </p:extLst>
  </p:cSld>
  <p:clrMapOvr>
    <a:masterClrMapping/>
  </p:clrMapOvr>
  <p:transition xmlns:p14="http://schemas.microsoft.com/office/powerpoint/2010/main">
    <p:fade/>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5"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libri" pitchFamily="34" charset="0"/>
                <a:cs typeface="Calibri" pitchFamily="34" charset="0"/>
              </a:defRPr>
            </a:lvl1pPr>
          </a:lstStyle>
          <a:p>
            <a:pPr>
              <a:defRPr/>
            </a:pPr>
            <a:fld id="{7EBD8C75-2D58-43B7-ACD5-A1B088E7F2DE}" type="datetime1">
              <a:rPr lang="en-US" smtClean="0"/>
              <a:pPr>
                <a:defRPr/>
              </a:pPr>
              <a:t>07/12/2014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libri" pitchFamily="34" charset="0"/>
                <a:cs typeface="Calibri" pitchFamily="34" charset="0"/>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libri" pitchFamily="34" charset="0"/>
                <a:cs typeface="Calibri" pitchFamily="34" charset="0"/>
              </a:defRPr>
            </a:lvl1pPr>
          </a:lstStyle>
          <a:p>
            <a:pPr>
              <a:defRPr/>
            </a:pPr>
            <a:fld id="{4046F2B9-CFC9-44E8-9C73-F8E611C79DD8}" type="slidenum">
              <a:rPr lang="en-US" smtClean="0"/>
              <a:pPr>
                <a:defRPr/>
              </a:pPr>
              <a:t>‹#›</a:t>
            </a:fld>
            <a:endParaRPr lang="en-US" dirty="0"/>
          </a:p>
        </p:txBody>
      </p:sp>
      <p:pic>
        <p:nvPicPr>
          <p:cNvPr id="1031" name="Picture 7"/>
          <p:cNvPicPr>
            <a:picLocks noChangeAspect="1" noChangeArrowheads="1"/>
          </p:cNvPicPr>
          <p:nvPr/>
        </p:nvPicPr>
        <p:blipFill>
          <a:blip r:embed="rId14" cstate="print">
            <a:extLst>
              <a:ext uri="{28A0092B-C50C-407E-A947-70E740481C1C}">
                <a14:useLocalDpi xmlns:a14="http://schemas.microsoft.com/office/drawing/2010/main" val="0"/>
              </a:ext>
            </a:extLst>
          </a:blip>
          <a:srcRect l="13901" t="26044" r="15279" b="33716"/>
          <a:stretch>
            <a:fillRect/>
          </a:stretch>
        </p:blipFill>
        <p:spPr bwMode="auto">
          <a:xfrm>
            <a:off x="0" y="0"/>
            <a:ext cx="27717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8"/>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636000" y="5876925"/>
            <a:ext cx="508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51" r:id="rId1"/>
    <p:sldLayoutId id="2147484552" r:id="rId2"/>
    <p:sldLayoutId id="2147484553" r:id="rId3"/>
    <p:sldLayoutId id="2147484554" r:id="rId4"/>
    <p:sldLayoutId id="2147484555" r:id="rId5"/>
    <p:sldLayoutId id="2147484556" r:id="rId6"/>
    <p:sldLayoutId id="2147484557" r:id="rId7"/>
    <p:sldLayoutId id="2147484558" r:id="rId8"/>
    <p:sldLayoutId id="2147484559" r:id="rId9"/>
    <p:sldLayoutId id="2147484560" r:id="rId10"/>
    <p:sldLayoutId id="2147484561" r:id="rId11"/>
    <p:sldLayoutId id="2147484562"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3.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14.jpeg"/><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5.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1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18.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1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2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image" Target="../media/image2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 Id="rId3" Type="http://schemas.openxmlformats.org/officeDocument/2006/relationships/image" Target="../media/image2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6.xml"/><Relationship Id="rId3" Type="http://schemas.openxmlformats.org/officeDocument/2006/relationships/image" Target="../media/image24.e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image" Target="../media/image2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 Id="rId3" Type="http://schemas.openxmlformats.org/officeDocument/2006/relationships/image" Target="../media/image2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 Id="rId3" Type="http://schemas.openxmlformats.org/officeDocument/2006/relationships/image" Target="../media/image2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 Id="rId3" Type="http://schemas.openxmlformats.org/officeDocument/2006/relationships/image" Target="../media/image2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 Id="rId3" Type="http://schemas.openxmlformats.org/officeDocument/2006/relationships/image" Target="../media/image2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 Id="rId3" Type="http://schemas.openxmlformats.org/officeDocument/2006/relationships/image" Target="../media/image3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3.xml"/><Relationship Id="rId3" Type="http://schemas.openxmlformats.org/officeDocument/2006/relationships/image" Target="../media/image31.e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 Id="rId3" Type="http://schemas.openxmlformats.org/officeDocument/2006/relationships/image" Target="../media/image32.e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7.xml"/><Relationship Id="rId3" Type="http://schemas.openxmlformats.org/officeDocument/2006/relationships/image" Target="../media/image3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9.xml"/><Relationship Id="rId3" Type="http://schemas.openxmlformats.org/officeDocument/2006/relationships/image" Target="../media/image34.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0.xml"/><Relationship Id="rId3" Type="http://schemas.openxmlformats.org/officeDocument/2006/relationships/image" Target="../media/image35.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1.xml"/><Relationship Id="rId3" Type="http://schemas.openxmlformats.org/officeDocument/2006/relationships/image" Target="../media/image36.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2.xml"/><Relationship Id="rId3" Type="http://schemas.openxmlformats.org/officeDocument/2006/relationships/image" Target="../media/image37.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jpe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0.png"/><Relationship Id="rId8" Type="http://schemas.openxmlformats.org/officeDocument/2006/relationships/image" Target="../media/image11.png"/><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12"/>
          <p:cNvSpPr txBox="1">
            <a:spLocks noChangeArrowheads="1"/>
          </p:cNvSpPr>
          <p:nvPr/>
        </p:nvSpPr>
        <p:spPr bwMode="auto">
          <a:xfrm>
            <a:off x="4607935" y="5029013"/>
            <a:ext cx="466883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sz="2000" b="1" dirty="0" smtClean="0">
                <a:latin typeface="Calibri" pitchFamily="34" charset="0"/>
                <a:ea typeface="MS PGothic" pitchFamily="34" charset="-128"/>
                <a:cs typeface="Calibri" pitchFamily="34" charset="0"/>
              </a:rPr>
              <a:t>Add presenter name</a:t>
            </a:r>
          </a:p>
          <a:p>
            <a:r>
              <a:rPr lang="en-US" sz="2000" b="1" dirty="0" smtClean="0">
                <a:latin typeface="Calibri" pitchFamily="34" charset="0"/>
                <a:ea typeface="MS PGothic" pitchFamily="34" charset="-128"/>
                <a:cs typeface="Calibri" pitchFamily="34" charset="0"/>
              </a:rPr>
              <a:t>Date</a:t>
            </a:r>
          </a:p>
          <a:p>
            <a:r>
              <a:rPr lang="en-US" sz="2000" b="1" dirty="0" smtClean="0">
                <a:latin typeface="Calibri" pitchFamily="34" charset="0"/>
                <a:ea typeface="MS PGothic" pitchFamily="34" charset="-128"/>
                <a:cs typeface="Calibri" pitchFamily="34" charset="0"/>
              </a:rPr>
              <a:t>Event/location</a:t>
            </a:r>
            <a:endParaRPr lang="en-US" sz="2000" b="1" dirty="0">
              <a:latin typeface="Calibri" pitchFamily="34" charset="0"/>
              <a:ea typeface="MS PGothic" pitchFamily="34" charset="-128"/>
              <a:cs typeface="Calibri" pitchFamily="34" charset="0"/>
            </a:endParaRPr>
          </a:p>
        </p:txBody>
      </p:sp>
      <p:pic>
        <p:nvPicPr>
          <p:cNvPr id="6" name="Picture 5" descr="COUNTDOWN 2015_SLIDE 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8682" y="1061570"/>
            <a:ext cx="3812709" cy="4989600"/>
          </a:xfrm>
          <a:prstGeom prst="rect">
            <a:avLst/>
          </a:prstGeom>
        </p:spPr>
      </p:pic>
      <p:sp>
        <p:nvSpPr>
          <p:cNvPr id="5" name="Rectangle 14"/>
          <p:cNvSpPr txBox="1">
            <a:spLocks noChangeArrowheads="1"/>
          </p:cNvSpPr>
          <p:nvPr/>
        </p:nvSpPr>
        <p:spPr bwMode="auto">
          <a:xfrm>
            <a:off x="4393233" y="1810254"/>
            <a:ext cx="4471987" cy="2147887"/>
          </a:xfrm>
          <a:prstGeom prst="rect">
            <a:avLst/>
          </a:prstGeom>
          <a:noFill/>
          <a:ln>
            <a:noFill/>
          </a:ln>
          <a:extLst/>
        </p:spPr>
        <p:txBody>
          <a:bodyPr vert="horz" wrap="square" lIns="91440" tIns="45720" rIns="91440" bIns="45720" numCol="1" anchor="ctr" anchorCtr="0" compatLnSpc="1">
            <a:prstTxWarp prst="textNoShape">
              <a:avLst/>
            </a:prstTxWarp>
            <a:normAutofit fontScale="90000"/>
          </a:bodyPr>
          <a:lstStyle/>
          <a:p>
            <a:pPr marL="342900" marR="0" lvl="0" indent="-342900" algn="ctr" defTabSz="914400" rtl="0" eaLnBrk="1" fontAlgn="base" latinLnBrk="0" hangingPunct="1">
              <a:lnSpc>
                <a:spcPct val="100000"/>
              </a:lnSpc>
              <a:spcBef>
                <a:spcPct val="0"/>
              </a:spcBef>
              <a:spcAft>
                <a:spcPct val="0"/>
              </a:spcAft>
              <a:buClrTx/>
              <a:buSzTx/>
              <a:buFontTx/>
              <a:buNone/>
              <a:tabLst/>
              <a:defRPr/>
            </a:pPr>
            <a:r>
              <a:rPr kumimoji="0" lang="en-GB" sz="4300" b="1" i="0" u="none" strike="noStrike" kern="1200" cap="none" spc="0" normalizeH="0" baseline="0" noProof="0" dirty="0" smtClean="0">
                <a:ln>
                  <a:noFill/>
                </a:ln>
                <a:solidFill>
                  <a:schemeClr val="tx1"/>
                </a:solidFill>
                <a:effectLst/>
                <a:uLnTx/>
                <a:uFillTx/>
                <a:latin typeface="+mj-lt"/>
                <a:ea typeface="+mj-ea"/>
                <a:cs typeface="Calibri" pitchFamily="34" charset="0"/>
              </a:rPr>
              <a:t>Countdown to 2015: </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r>
              <a:rPr lang="en-US" sz="4300" b="1" dirty="0" smtClean="0">
                <a:solidFill>
                  <a:srgbClr val="800000"/>
                </a:solidFill>
                <a:latin typeface="+mj-lt"/>
                <a:ea typeface="+mj-ea"/>
                <a:cs typeface="Calibri" pitchFamily="34" charset="0"/>
              </a:rPr>
              <a:t>Uzbekistan</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endParaRPr kumimoji="0" lang="en-US" sz="4300" b="1" i="0" u="none" strike="noStrike" kern="1200" cap="none" spc="0" normalizeH="0" baseline="0" noProof="0" dirty="0" smtClean="0">
              <a:ln>
                <a:noFill/>
              </a:ln>
              <a:solidFill>
                <a:srgbClr val="002060"/>
              </a:solidFill>
              <a:effectLst/>
              <a:uLnTx/>
              <a:uFillTx/>
              <a:latin typeface="+mj-lt"/>
              <a:ea typeface="+mj-ea"/>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39824" y="917848"/>
            <a:ext cx="7848600" cy="1143000"/>
          </a:xfrm>
        </p:spPr>
        <p:txBody>
          <a:bodyPr/>
          <a:lstStyle/>
          <a:p>
            <a:pPr algn="l"/>
            <a:r>
              <a:rPr lang="en-US" sz="4000" dirty="0" smtClean="0">
                <a:solidFill>
                  <a:srgbClr val="800000"/>
                </a:solidFill>
              </a:rPr>
              <a:t>Countdown: </a:t>
            </a:r>
            <a:r>
              <a:rPr lang="en-US" dirty="0" smtClean="0">
                <a:solidFill>
                  <a:srgbClr val="800000"/>
                </a:solidFill>
              </a:rPr>
              <a:t/>
            </a:r>
            <a:br>
              <a:rPr lang="en-US" dirty="0" smtClean="0">
                <a:solidFill>
                  <a:srgbClr val="800000"/>
                </a:solidFill>
              </a:rPr>
            </a:br>
            <a:r>
              <a:rPr lang="en-US" sz="4000" dirty="0" smtClean="0">
                <a:solidFill>
                  <a:srgbClr val="800000"/>
                </a:solidFill>
              </a:rPr>
              <a:t>Promoting accountability for action</a:t>
            </a:r>
            <a:endParaRPr lang="en-US" sz="4000" dirty="0">
              <a:solidFill>
                <a:srgbClr val="800000"/>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730092064"/>
              </p:ext>
            </p:extLst>
          </p:nvPr>
        </p:nvGraphicFramePr>
        <p:xfrm>
          <a:off x="395536" y="2168895"/>
          <a:ext cx="6172200" cy="47164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rot="20645924">
            <a:off x="2964803" y="2655581"/>
            <a:ext cx="2167261" cy="461665"/>
          </a:xfrm>
          <a:prstGeom prst="rect">
            <a:avLst/>
          </a:prstGeom>
          <a:noFill/>
          <a:scene3d>
            <a:camera prst="orthographicFront"/>
            <a:lightRig rig="threePt" dir="t"/>
          </a:scene3d>
          <a:sp3d/>
        </p:spPr>
        <p:txBody>
          <a:bodyPr wrap="square" rtlCol="0">
            <a:spAutoFit/>
            <a:flatTx/>
          </a:bodyPr>
          <a:lstStyle/>
          <a:p>
            <a:r>
              <a:rPr lang="en-US" sz="2400" dirty="0" smtClean="0">
                <a:latin typeface="+mn-lt"/>
              </a:rPr>
              <a:t>National Level</a:t>
            </a:r>
            <a:endParaRPr lang="en-US" sz="2400" dirty="0">
              <a:latin typeface="+mn-lt"/>
            </a:endParaRPr>
          </a:p>
        </p:txBody>
      </p:sp>
      <p:sp>
        <p:nvSpPr>
          <p:cNvPr id="3" name="TextBox 2"/>
          <p:cNvSpPr txBox="1"/>
          <p:nvPr/>
        </p:nvSpPr>
        <p:spPr>
          <a:xfrm>
            <a:off x="6896100" y="2947591"/>
            <a:ext cx="1981200" cy="769441"/>
          </a:xfrm>
          <a:prstGeom prst="rect">
            <a:avLst/>
          </a:prstGeom>
          <a:noFill/>
          <a:scene3d>
            <a:camera prst="orthographicFront"/>
            <a:lightRig rig="threePt" dir="t"/>
          </a:scene3d>
          <a:sp3d>
            <a:bevelT/>
          </a:sp3d>
        </p:spPr>
        <p:txBody>
          <a:bodyPr wrap="square" rtlCol="0">
            <a:spAutoFit/>
          </a:bodyPr>
          <a:lstStyle/>
          <a:p>
            <a:r>
              <a:rPr lang="en-US" sz="4400" b="1" dirty="0" smtClean="0">
                <a:effectLst>
                  <a:glow rad="101600">
                    <a:schemeClr val="accent1">
                      <a:lumMod val="75000"/>
                      <a:alpha val="40000"/>
                    </a:schemeClr>
                  </a:glow>
                  <a:outerShdw dist="50800" sx="1000" sy="1000" algn="tl" rotWithShape="0">
                    <a:prstClr val="black"/>
                  </a:outerShdw>
                </a:effectLst>
              </a:rPr>
              <a:t>2015</a:t>
            </a:r>
            <a:endParaRPr lang="en-US" sz="4400" b="1" dirty="0">
              <a:effectLst>
                <a:glow rad="101600">
                  <a:schemeClr val="accent1">
                    <a:lumMod val="75000"/>
                    <a:alpha val="40000"/>
                  </a:schemeClr>
                </a:glow>
                <a:outerShdw dist="50800" sx="1000" sy="1000" algn="tl" rotWithShape="0">
                  <a:prstClr val="black"/>
                </a:outerShdw>
              </a:effectLst>
            </a:endParaRPr>
          </a:p>
        </p:txBody>
      </p:sp>
      <p:sp>
        <p:nvSpPr>
          <p:cNvPr id="4" name="TextBox 3"/>
          <p:cNvSpPr txBox="1"/>
          <p:nvPr/>
        </p:nvSpPr>
        <p:spPr>
          <a:xfrm rot="19239752">
            <a:off x="287152" y="4136922"/>
            <a:ext cx="1944216" cy="461665"/>
          </a:xfrm>
          <a:prstGeom prst="rect">
            <a:avLst/>
          </a:prstGeom>
          <a:noFill/>
        </p:spPr>
        <p:txBody>
          <a:bodyPr wrap="square" rtlCol="0">
            <a:spAutoFit/>
          </a:bodyPr>
          <a:lstStyle/>
          <a:p>
            <a:r>
              <a:rPr lang="en-US" sz="2400" dirty="0" smtClean="0">
                <a:latin typeface="+mj-lt"/>
              </a:rPr>
              <a:t>Global Level</a:t>
            </a:r>
            <a:endParaRPr lang="en-US" sz="2400" dirty="0">
              <a:latin typeface="+mj-lt"/>
            </a:endParaRPr>
          </a:p>
        </p:txBody>
      </p:sp>
    </p:spTree>
    <p:extLst>
      <p:ext uri="{BB962C8B-B14F-4D97-AF65-F5344CB8AC3E}">
        <p14:creationId xmlns:p14="http://schemas.microsoft.com/office/powerpoint/2010/main" val="331148338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28675" name="Text Box 13"/>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endParaRPr lang="en-US" sz="2000" dirty="0">
              <a:ea typeface="MS PGothic" pitchFamily="34" charset="-128"/>
            </a:endParaRPr>
          </a:p>
        </p:txBody>
      </p:sp>
      <p:sp>
        <p:nvSpPr>
          <p:cNvPr id="27652" name="Rectangle 14"/>
          <p:cNvSpPr>
            <a:spLocks noGrp="1" noChangeArrowheads="1"/>
          </p:cNvSpPr>
          <p:nvPr>
            <p:ph type="title"/>
          </p:nvPr>
        </p:nvSpPr>
        <p:spPr bwMode="auto">
          <a:xfrm>
            <a:off x="2872812" y="198875"/>
            <a:ext cx="5423218" cy="714375"/>
          </a:xfrm>
          <a:ln>
            <a:miter lim="800000"/>
            <a:headEnd/>
            <a:tailEnd/>
          </a:ln>
        </p:spPr>
        <p:txBody>
          <a:bodyPr vert="horz" wrap="square" lIns="91440" tIns="45720" rIns="91440" bIns="45720" numCol="1" anchor="t" anchorCtr="0" compatLnSpc="1">
            <a:prstTxWarp prst="textNoShape">
              <a:avLst/>
            </a:prstTxWarp>
            <a:scene3d>
              <a:camera prst="orthographicFront"/>
              <a:lightRig rig="threePt" dir="t"/>
            </a:scene3d>
            <a:sp3d extrusionH="57150">
              <a:bevelT w="38100" h="38100"/>
            </a:sp3d>
          </a:bodyPr>
          <a:lstStyle/>
          <a:p>
            <a:pPr algn="l" eaLnBrk="1" hangingPunct="1">
              <a:defRPr/>
            </a:pPr>
            <a:r>
              <a:rPr lang="en-GB" sz="4000" dirty="0" smtClean="0">
                <a:solidFill>
                  <a:srgbClr val="800000"/>
                </a:solidFill>
              </a:rPr>
              <a:t>Where is </a:t>
            </a:r>
            <a:r>
              <a:rPr lang="en-GB" sz="4000" dirty="0" smtClean="0">
                <a:ln>
                  <a:solidFill>
                    <a:srgbClr val="990033"/>
                  </a:solidFill>
                </a:ln>
                <a:solidFill>
                  <a:srgbClr val="800000"/>
                </a:solidFill>
                <a:latin typeface="+mn-lt"/>
              </a:rPr>
              <a:t>Countdown</a:t>
            </a:r>
            <a:r>
              <a:rPr lang="en-GB" sz="4000" dirty="0" smtClean="0">
                <a:solidFill>
                  <a:srgbClr val="800000"/>
                </a:solidFill>
              </a:rPr>
              <a:t>? </a:t>
            </a:r>
            <a:endParaRPr lang="en-US" sz="4000" dirty="0" smtClean="0">
              <a:solidFill>
                <a:srgbClr val="800000"/>
              </a:solidFill>
            </a:endParaRPr>
          </a:p>
        </p:txBody>
      </p:sp>
      <p:pic>
        <p:nvPicPr>
          <p:cNvPr id="28677" name="Picture 2"/>
          <p:cNvPicPr>
            <a:picLocks noChangeAspect="1" noChangeArrowheads="1"/>
          </p:cNvPicPr>
          <p:nvPr/>
        </p:nvPicPr>
        <p:blipFill>
          <a:blip r:embed="rId3" cstate="print"/>
          <a:srcRect l="13423" t="15649" r="8401" b="11320"/>
          <a:stretch>
            <a:fillRect/>
          </a:stretch>
        </p:blipFill>
        <p:spPr bwMode="auto">
          <a:xfrm>
            <a:off x="393700" y="2162175"/>
            <a:ext cx="8261350" cy="3932238"/>
          </a:xfrm>
          <a:prstGeom prst="rect">
            <a:avLst/>
          </a:prstGeom>
          <a:noFill/>
          <a:ln w="9525">
            <a:noFill/>
            <a:miter lim="800000"/>
            <a:headEnd/>
            <a:tailEnd/>
          </a:ln>
        </p:spPr>
      </p:pic>
      <p:sp>
        <p:nvSpPr>
          <p:cNvPr id="28680" name="TextBox 1"/>
          <p:cNvSpPr txBox="1">
            <a:spLocks noChangeArrowheads="1"/>
          </p:cNvSpPr>
          <p:nvPr/>
        </p:nvSpPr>
        <p:spPr bwMode="auto">
          <a:xfrm>
            <a:off x="393700" y="1175188"/>
            <a:ext cx="8261350" cy="892552"/>
          </a:xfrm>
          <a:prstGeom prst="rect">
            <a:avLst/>
          </a:prstGeom>
          <a:noFill/>
          <a:ln w="9525">
            <a:noFill/>
            <a:miter lim="800000"/>
            <a:headEnd/>
            <a:tailEnd/>
          </a:ln>
        </p:spPr>
        <p:txBody>
          <a:bodyPr>
            <a:spAutoFit/>
          </a:bodyPr>
          <a:lstStyle/>
          <a:p>
            <a:r>
              <a:rPr lang="en-US" sz="2600" b="1" dirty="0">
                <a:solidFill>
                  <a:srgbClr val="800000"/>
                </a:solidFill>
                <a:latin typeface="+mn-lt"/>
              </a:rPr>
              <a:t>75 countries </a:t>
            </a:r>
            <a:r>
              <a:rPr lang="en-US" sz="2600" dirty="0">
                <a:latin typeface="+mn-lt"/>
              </a:rPr>
              <a:t>that together account for </a:t>
            </a:r>
            <a:r>
              <a:rPr lang="en-US" sz="2600" b="1" dirty="0">
                <a:solidFill>
                  <a:srgbClr val="800000"/>
                </a:solidFill>
                <a:latin typeface="+mn-lt"/>
              </a:rPr>
              <a:t>&gt; 95% of maternal and child deaths</a:t>
            </a:r>
            <a:r>
              <a:rPr lang="en-US" sz="2600" dirty="0">
                <a:latin typeface="+mn-lt"/>
              </a:rPr>
              <a:t> </a:t>
            </a:r>
            <a:r>
              <a:rPr lang="en-US" sz="2600" dirty="0" smtClean="0">
                <a:latin typeface="+mn-lt"/>
              </a:rPr>
              <a:t>worldwide</a:t>
            </a:r>
            <a:endParaRPr lang="en-US" sz="2600" dirty="0">
              <a:latin typeface="+mn-lt"/>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2" name="Title 1"/>
          <p:cNvSpPr>
            <a:spLocks noGrp="1"/>
          </p:cNvSpPr>
          <p:nvPr>
            <p:ph type="title"/>
          </p:nvPr>
        </p:nvSpPr>
        <p:spPr bwMode="auto">
          <a:xfrm>
            <a:off x="3303250" y="165188"/>
            <a:ext cx="4776643" cy="799089"/>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Who is Countdown?</a:t>
            </a:r>
          </a:p>
        </p:txBody>
      </p:sp>
      <p:sp>
        <p:nvSpPr>
          <p:cNvPr id="29698" name="Content Placeholder 2"/>
          <p:cNvSpPr>
            <a:spLocks noGrp="1"/>
          </p:cNvSpPr>
          <p:nvPr>
            <p:ph idx="1"/>
          </p:nvPr>
        </p:nvSpPr>
        <p:spPr bwMode="auto">
          <a:xfrm>
            <a:off x="250825" y="1067275"/>
            <a:ext cx="4304550" cy="5466533"/>
          </a:xfrm>
          <a:noFill/>
          <a:ln>
            <a:miter lim="800000"/>
            <a:headEnd/>
            <a:tailEnd/>
          </a:ln>
        </p:spPr>
        <p:txBody>
          <a:bodyPr vert="horz" wrap="square" lIns="91440" tIns="45720" rIns="91440" bIns="45720" numCol="1" anchor="t" anchorCtr="0" compatLnSpc="1">
            <a:prstTxWarp prst="textNoShape">
              <a:avLst/>
            </a:prstTxWarp>
          </a:bodyPr>
          <a:lstStyle/>
          <a:p>
            <a:pPr>
              <a:spcAft>
                <a:spcPts val="1200"/>
              </a:spcAft>
            </a:pPr>
            <a:r>
              <a:rPr lang="en-US" sz="2600" b="1" dirty="0" smtClean="0">
                <a:solidFill>
                  <a:srgbClr val="800000"/>
                </a:solidFill>
              </a:rPr>
              <a:t>Individuals:</a:t>
            </a:r>
            <a:r>
              <a:rPr lang="en-US" sz="2600" dirty="0" smtClean="0"/>
              <a:t>  scientists/academics, policymakers, public health workers, communications experts, teachers…</a:t>
            </a:r>
          </a:p>
          <a:p>
            <a:pPr>
              <a:spcBef>
                <a:spcPct val="0"/>
              </a:spcBef>
            </a:pPr>
            <a:r>
              <a:rPr lang="en-US" sz="2600" b="1" dirty="0" smtClean="0">
                <a:solidFill>
                  <a:srgbClr val="800000"/>
                </a:solidFill>
              </a:rPr>
              <a:t>Governments:  </a:t>
            </a:r>
          </a:p>
          <a:p>
            <a:pPr marL="400050" lvl="1" indent="0">
              <a:spcBef>
                <a:spcPct val="0"/>
              </a:spcBef>
              <a:buFont typeface="Wingdings 3" pitchFamily="18" charset="2"/>
              <a:buNone/>
            </a:pPr>
            <a:r>
              <a:rPr lang="en-US" sz="2600" dirty="0" smtClean="0"/>
              <a:t>RMNCH policymakers, members of Parliament…</a:t>
            </a:r>
          </a:p>
          <a:p>
            <a:pPr>
              <a:spcAft>
                <a:spcPts val="1200"/>
              </a:spcAft>
            </a:pPr>
            <a:r>
              <a:rPr lang="en-US" sz="2600" b="1" dirty="0" smtClean="0">
                <a:solidFill>
                  <a:srgbClr val="800000"/>
                </a:solidFill>
              </a:rPr>
              <a:t>Organizations:  </a:t>
            </a:r>
            <a:r>
              <a:rPr lang="en-US" sz="2600" dirty="0" smtClean="0"/>
              <a:t/>
            </a:r>
            <a:br>
              <a:rPr lang="en-US" sz="2600" dirty="0" smtClean="0"/>
            </a:br>
            <a:r>
              <a:rPr lang="en-US" sz="2600" dirty="0" smtClean="0"/>
              <a:t>NGOs, UN agencies, </a:t>
            </a:r>
            <a:br>
              <a:rPr lang="en-US" sz="2600" dirty="0" smtClean="0"/>
            </a:br>
            <a:r>
              <a:rPr lang="en-US" sz="2600" dirty="0" smtClean="0"/>
              <a:t>health care professional associations, donors, </a:t>
            </a:r>
            <a:br>
              <a:rPr lang="en-US" sz="2600" dirty="0" smtClean="0"/>
            </a:br>
            <a:r>
              <a:rPr lang="en-US" sz="2600" dirty="0" smtClean="0"/>
              <a:t>medical journals…</a:t>
            </a:r>
          </a:p>
        </p:txBody>
      </p:sp>
      <p:sp>
        <p:nvSpPr>
          <p:cNvPr id="29699" name="Slide Number Placeholder 6"/>
          <p:cNvSpPr>
            <a:spLocks noGrp="1"/>
          </p:cNvSpPr>
          <p:nvPr>
            <p:ph type="sldNum" sz="quarter" idx="12"/>
          </p:nvPr>
        </p:nvSpPr>
        <p:spPr>
          <a:noFill/>
        </p:spPr>
        <p:txBody>
          <a:bodyPr/>
          <a:lstStyle/>
          <a:p>
            <a:fld id="{231FFBBF-4D6B-4C15-B82B-61FD2FEC65D2}" type="slidenum">
              <a:rPr lang="en-US" smtClean="0">
                <a:latin typeface="Arial" charset="0"/>
                <a:cs typeface="Arial" charset="0"/>
              </a:rPr>
              <a:pPr/>
              <a:t>12</a:t>
            </a:fld>
            <a:endParaRPr lang="en-US" dirty="0" smtClean="0">
              <a:latin typeface="Arial" charset="0"/>
              <a:cs typeface="Arial" charset="0"/>
            </a:endParaRPr>
          </a:p>
        </p:txBody>
      </p:sp>
      <p:pic>
        <p:nvPicPr>
          <p:cNvPr id="7" name="Picture 6" descr="List of donors.jpg"/>
          <p:cNvPicPr>
            <a:picLocks noChangeAspect="1"/>
          </p:cNvPicPr>
          <p:nvPr/>
        </p:nvPicPr>
        <p:blipFill>
          <a:blip r:embed="rId3" cstate="print"/>
          <a:stretch>
            <a:fillRect/>
          </a:stretch>
        </p:blipFill>
        <p:spPr>
          <a:xfrm>
            <a:off x="4270719" y="858644"/>
            <a:ext cx="4495932" cy="5760000"/>
          </a:xfrm>
          <a:prstGeom prst="rect">
            <a:avLst/>
          </a:prstGeom>
        </p:spPr>
      </p:pic>
    </p:spTree>
    <p:extLst>
      <p:ext uri="{BB962C8B-B14F-4D97-AF65-F5344CB8AC3E}">
        <p14:creationId xmlns:p14="http://schemas.microsoft.com/office/powerpoint/2010/main" val="3876830486"/>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1997" y="92106"/>
            <a:ext cx="6059310" cy="971940"/>
          </a:xfrm>
        </p:spPr>
        <p:txBody>
          <a:bodyPr/>
          <a:lstStyle/>
          <a:p>
            <a:pPr algn="l"/>
            <a:r>
              <a:rPr lang="en-US" sz="4000" dirty="0" smtClean="0">
                <a:solidFill>
                  <a:srgbClr val="800000"/>
                </a:solidFill>
              </a:rPr>
              <a:t>Countdown moving forward</a:t>
            </a:r>
            <a:endParaRPr lang="en-US" sz="4000" dirty="0">
              <a:solidFill>
                <a:srgbClr val="800000"/>
              </a:solidFill>
            </a:endParaRPr>
          </a:p>
        </p:txBody>
      </p:sp>
      <p:sp>
        <p:nvSpPr>
          <p:cNvPr id="3" name="Content Placeholder 2"/>
          <p:cNvSpPr>
            <a:spLocks noGrp="1"/>
          </p:cNvSpPr>
          <p:nvPr>
            <p:ph idx="1"/>
          </p:nvPr>
        </p:nvSpPr>
        <p:spPr>
          <a:xfrm>
            <a:off x="539552" y="1196449"/>
            <a:ext cx="7620000" cy="5104598"/>
          </a:xfrm>
        </p:spPr>
        <p:txBody>
          <a:bodyPr>
            <a:noAutofit/>
          </a:bodyPr>
          <a:lstStyle/>
          <a:p>
            <a:pPr marL="114300" indent="0">
              <a:buNone/>
            </a:pPr>
            <a:r>
              <a:rPr lang="en-US" sz="2600" b="1" dirty="0">
                <a:solidFill>
                  <a:srgbClr val="800000"/>
                </a:solidFill>
              </a:rPr>
              <a:t>Four streams of work to promote accountability, </a:t>
            </a:r>
            <a:br>
              <a:rPr lang="en-US" sz="2600" b="1" dirty="0">
                <a:solidFill>
                  <a:srgbClr val="800000"/>
                </a:solidFill>
              </a:rPr>
            </a:br>
            <a:r>
              <a:rPr lang="en-US" sz="2600" b="1" dirty="0">
                <a:solidFill>
                  <a:srgbClr val="800000"/>
                </a:solidFill>
              </a:rPr>
              <a:t>2011-2015 </a:t>
            </a:r>
          </a:p>
          <a:p>
            <a:pPr lvl="1">
              <a:buClr>
                <a:srgbClr val="800000"/>
              </a:buClr>
              <a:buFont typeface="Arial" pitchFamily="34" charset="0"/>
              <a:buChar char="•"/>
            </a:pPr>
            <a:r>
              <a:rPr lang="en-US" sz="2600" dirty="0"/>
              <a:t>Responsive to global accountability frameworks</a:t>
            </a:r>
          </a:p>
          <a:p>
            <a:pPr lvl="1">
              <a:buClr>
                <a:srgbClr val="800000"/>
              </a:buClr>
              <a:buNone/>
            </a:pPr>
            <a:r>
              <a:rPr lang="en-US" sz="2200" dirty="0"/>
              <a:t>     -Annual reporting on 11 indicators for the Commission on Information and Accountability for Women’s and Children’s Health (COIA)</a:t>
            </a:r>
          </a:p>
          <a:p>
            <a:pPr lvl="1">
              <a:buClr>
                <a:srgbClr val="800000"/>
              </a:buClr>
              <a:buNone/>
            </a:pPr>
            <a:r>
              <a:rPr lang="en-US" sz="2200" dirty="0"/>
              <a:t>     -Contribute to follow-up of A Promise Renewed/Call to Action </a:t>
            </a:r>
          </a:p>
          <a:p>
            <a:pPr lvl="1">
              <a:buClr>
                <a:srgbClr val="800000"/>
              </a:buClr>
              <a:buFont typeface="Arial" pitchFamily="34" charset="0"/>
              <a:buChar char="•"/>
            </a:pPr>
            <a:r>
              <a:rPr lang="en-US" sz="2600" dirty="0"/>
              <a:t>Production of country profiles/report and global event(s)</a:t>
            </a:r>
          </a:p>
          <a:p>
            <a:pPr lvl="1">
              <a:buClr>
                <a:srgbClr val="800000"/>
              </a:buClr>
              <a:buFont typeface="Arial" pitchFamily="34" charset="0"/>
              <a:buChar char="•"/>
            </a:pPr>
            <a:r>
              <a:rPr lang="en-US" sz="2600" dirty="0"/>
              <a:t>Cross-cutting analyses</a:t>
            </a:r>
          </a:p>
          <a:p>
            <a:pPr lvl="1">
              <a:buClr>
                <a:srgbClr val="800000"/>
              </a:buClr>
              <a:buFont typeface="Arial" pitchFamily="34" charset="0"/>
              <a:buChar char="•"/>
            </a:pPr>
            <a:r>
              <a:rPr lang="en-US" sz="2600" b="1" dirty="0">
                <a:solidFill>
                  <a:srgbClr val="800000"/>
                </a:solidFill>
              </a:rPr>
              <a:t>Country-level engagement</a:t>
            </a:r>
          </a:p>
        </p:txBody>
      </p:sp>
    </p:spTree>
    <p:extLst>
      <p:ext uri="{BB962C8B-B14F-4D97-AF65-F5344CB8AC3E}">
        <p14:creationId xmlns:p14="http://schemas.microsoft.com/office/powerpoint/2010/main" val="2583012441"/>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2</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1969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solidFill>
                  <a:srgbClr val="990033"/>
                </a:solidFill>
                <a:latin typeface="+mn-lt"/>
                <a:cs typeface="Calibri" pitchFamily="34" charset="0"/>
              </a:rPr>
              <a:t>Uzbekistan Countdown country profile</a:t>
            </a:r>
            <a:endParaRPr lang="en-US" sz="3200" b="1" dirty="0">
              <a:solidFill>
                <a:srgbClr val="990033"/>
              </a:solidFill>
              <a:latin typeface="+mn-lt"/>
              <a:cs typeface="Calibri" pitchFamily="34" charset="0"/>
            </a:endParaRPr>
          </a:p>
          <a:p>
            <a:pPr indent="6350">
              <a:defRPr/>
            </a:pPr>
            <a:r>
              <a:rPr lang="en-US" sz="3200" dirty="0" smtClean="0">
                <a:latin typeface="+mn-lt"/>
                <a:cs typeface="Calibri" pitchFamily="34" charset="0"/>
              </a:rPr>
              <a:t>Main findings</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6" name="Picture 3" descr="C:\Users\hp\Documents\Work Files - Nov 2012\CD work Nov 2012\Photos from Adam\Photo for Section 2 edited.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81625" y="2024062"/>
            <a:ext cx="2990850" cy="44862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6"/>
          <p:cNvSpPr>
            <a:spLocks noChangeArrowheads="1"/>
          </p:cNvSpPr>
          <p:nvPr/>
        </p:nvSpPr>
        <p:spPr bwMode="auto">
          <a:xfrm>
            <a:off x="1019175" y="981075"/>
            <a:ext cx="7245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600" b="1" dirty="0">
                <a:solidFill>
                  <a:srgbClr val="990033"/>
                </a:solidFill>
              </a:rPr>
              <a:t>What does Countdown monitor?</a:t>
            </a:r>
          </a:p>
        </p:txBody>
      </p:sp>
      <p:sp>
        <p:nvSpPr>
          <p:cNvPr id="16388" name="Rectangle 7"/>
          <p:cNvSpPr>
            <a:spLocks noChangeArrowheads="1"/>
          </p:cNvSpPr>
          <p:nvPr/>
        </p:nvSpPr>
        <p:spPr bwMode="auto">
          <a:xfrm>
            <a:off x="671513" y="1997075"/>
            <a:ext cx="8321675"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600"/>
              </a:spcAft>
              <a:buClr>
                <a:srgbClr val="990033"/>
              </a:buClr>
              <a:buFont typeface="Arial" pitchFamily="34" charset="0"/>
              <a:buChar char="•"/>
              <a:defRPr/>
            </a:pPr>
            <a:r>
              <a:rPr lang="en-US" sz="2800" dirty="0">
                <a:latin typeface="+mn-lt"/>
              </a:rPr>
              <a:t>Progress in coverage for critical interventions across reproductive, maternal, newborn &amp; child health continuum of care</a:t>
            </a:r>
          </a:p>
          <a:p>
            <a:pPr marL="457200" indent="-457200">
              <a:spcBef>
                <a:spcPts val="600"/>
              </a:spcBef>
              <a:spcAft>
                <a:spcPts val="600"/>
              </a:spcAft>
              <a:buClr>
                <a:srgbClr val="990033"/>
              </a:buClr>
              <a:buFont typeface="Arial" pitchFamily="34" charset="0"/>
              <a:buChar char="•"/>
              <a:defRPr/>
            </a:pPr>
            <a:r>
              <a:rPr lang="en-US" sz="2800" dirty="0">
                <a:latin typeface="+mn-lt"/>
              </a:rPr>
              <a:t>Health Systems and Policies – important context for assessing coverage gains</a:t>
            </a:r>
          </a:p>
          <a:p>
            <a:pPr marL="457200" indent="-457200">
              <a:spcBef>
                <a:spcPts val="600"/>
              </a:spcBef>
              <a:spcAft>
                <a:spcPts val="600"/>
              </a:spcAft>
              <a:buClr>
                <a:srgbClr val="990033"/>
              </a:buClr>
              <a:buFont typeface="Arial" pitchFamily="34" charset="0"/>
              <a:buChar char="•"/>
              <a:defRPr/>
            </a:pPr>
            <a:r>
              <a:rPr lang="en-US" sz="2800" dirty="0">
                <a:latin typeface="+mn-lt"/>
              </a:rPr>
              <a:t>Financial flows to reproductive, maternal, newborn and child health</a:t>
            </a:r>
            <a:endParaRPr lang="en-US" sz="2400" dirty="0">
              <a:latin typeface="+mn-lt"/>
            </a:endParaRPr>
          </a:p>
          <a:p>
            <a:pPr marL="457200" indent="-457200">
              <a:spcBef>
                <a:spcPts val="600"/>
              </a:spcBef>
              <a:spcAft>
                <a:spcPts val="600"/>
              </a:spcAft>
              <a:buClr>
                <a:srgbClr val="990033"/>
              </a:buClr>
              <a:buFont typeface="Arial" pitchFamily="34" charset="0"/>
              <a:buChar char="•"/>
              <a:defRPr/>
            </a:pPr>
            <a:r>
              <a:rPr lang="en-US" sz="2800" dirty="0">
                <a:latin typeface="+mn-lt"/>
              </a:rPr>
              <a:t>Equity in intervention coverage</a:t>
            </a:r>
          </a:p>
        </p:txBody>
      </p:sp>
      <p:sp>
        <p:nvSpPr>
          <p:cNvPr id="19461" name="Rectangle 8"/>
          <p:cNvSpPr>
            <a:spLocks noChangeArrowheads="1"/>
          </p:cNvSpPr>
          <p:nvPr/>
        </p:nvSpPr>
        <p:spPr bwMode="auto">
          <a:xfrm>
            <a:off x="484188" y="958850"/>
            <a:ext cx="8485187"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Range of data on the profile </a:t>
            </a:r>
            <a:endParaRPr lang="en-US" sz="3600" b="1" dirty="0">
              <a:solidFill>
                <a:srgbClr val="FFFFFF"/>
              </a:solidFill>
              <a:latin typeface="Calibri" pitchFamily="34" charset="0"/>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506"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7"/>
          <p:cNvSpPr>
            <a:spLocks noChangeArrowheads="1"/>
          </p:cNvSpPr>
          <p:nvPr/>
        </p:nvSpPr>
        <p:spPr bwMode="auto">
          <a:xfrm>
            <a:off x="658813" y="1167775"/>
            <a:ext cx="7897812" cy="5570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0"/>
              </a:spcAft>
              <a:buClr>
                <a:srgbClr val="990033"/>
              </a:buClr>
              <a:defRPr/>
            </a:pPr>
            <a:r>
              <a:rPr lang="en-US" sz="2400" dirty="0" smtClean="0">
                <a:latin typeface="+mn-lt"/>
              </a:rPr>
              <a:t>The national-level profile uses data from global databases:  </a:t>
            </a:r>
            <a:endParaRPr lang="en-US" sz="2400" dirty="0">
              <a:latin typeface="+mn-lt"/>
            </a:endParaRPr>
          </a:p>
          <a:p>
            <a:pPr marL="457200" indent="-457200">
              <a:spcBef>
                <a:spcPts val="600"/>
              </a:spcBef>
              <a:spcAft>
                <a:spcPts val="0"/>
              </a:spcAft>
              <a:buClr>
                <a:srgbClr val="990033"/>
              </a:buClr>
              <a:buFont typeface="Arial" pitchFamily="34" charset="0"/>
              <a:buChar char="•"/>
              <a:defRPr/>
            </a:pPr>
            <a:r>
              <a:rPr lang="en-US" sz="2400" dirty="0" smtClean="0">
                <a:latin typeface="+mn-lt"/>
              </a:rPr>
              <a:t>Population-based </a:t>
            </a:r>
            <a:r>
              <a:rPr lang="en-US" sz="2400" dirty="0">
                <a:latin typeface="+mn-lt"/>
              </a:rPr>
              <a:t>household </a:t>
            </a:r>
            <a:r>
              <a:rPr lang="en-US" sz="2400" dirty="0" smtClean="0">
                <a:latin typeface="+mn-lt"/>
              </a:rPr>
              <a:t>surveys </a:t>
            </a:r>
            <a:endParaRPr lang="en-US" sz="2400" dirty="0">
              <a:latin typeface="+mn-lt"/>
            </a:endParaRPr>
          </a:p>
          <a:p>
            <a:pPr marL="800100" lvl="1" indent="-342900">
              <a:spcBef>
                <a:spcPts val="600"/>
              </a:spcBef>
              <a:spcAft>
                <a:spcPts val="0"/>
              </a:spcAft>
              <a:buFont typeface="Arial" pitchFamily="34" charset="0"/>
              <a:buChar char="•"/>
              <a:defRPr/>
            </a:pPr>
            <a:r>
              <a:rPr lang="en-US" sz="2200" b="1" dirty="0">
                <a:latin typeface="+mn-lt"/>
              </a:rPr>
              <a:t>UNICEF-supported MICS </a:t>
            </a:r>
          </a:p>
          <a:p>
            <a:pPr marL="800100" lvl="1" indent="-342900">
              <a:spcBef>
                <a:spcPts val="600"/>
              </a:spcBef>
              <a:spcAft>
                <a:spcPts val="0"/>
              </a:spcAft>
              <a:buFont typeface="Arial" pitchFamily="34" charset="0"/>
              <a:buChar char="•"/>
              <a:defRPr/>
            </a:pPr>
            <a:r>
              <a:rPr lang="en-US" sz="2200" b="1" dirty="0">
                <a:latin typeface="+mn-lt"/>
              </a:rPr>
              <a:t>USAID-supported DHS </a:t>
            </a:r>
          </a:p>
          <a:p>
            <a:pPr marL="800100" lvl="1" indent="-342900">
              <a:spcBef>
                <a:spcPts val="600"/>
              </a:spcBef>
              <a:spcAft>
                <a:spcPts val="0"/>
              </a:spcAft>
              <a:buFont typeface="Arial" pitchFamily="34" charset="0"/>
              <a:buChar char="•"/>
              <a:defRPr/>
            </a:pPr>
            <a:r>
              <a:rPr lang="en-US" sz="2200" dirty="0">
                <a:latin typeface="+mn-lt"/>
              </a:rPr>
              <a:t>Other national-level household surveys (MIS, RHS and others)</a:t>
            </a:r>
          </a:p>
          <a:p>
            <a:pPr marL="800100" lvl="1" indent="-342900">
              <a:spcBef>
                <a:spcPts val="600"/>
              </a:spcBef>
              <a:spcAft>
                <a:spcPts val="0"/>
              </a:spcAft>
              <a:buFont typeface="Arial" pitchFamily="34" charset="0"/>
              <a:buChar char="•"/>
              <a:defRPr/>
            </a:pPr>
            <a:r>
              <a:rPr lang="en-US" sz="2200" dirty="0">
                <a:latin typeface="+mn-lt"/>
              </a:rPr>
              <a:t>Provide disaggregated data - by household wealth, urban-rural residence, gender, educational attainment and geographic location</a:t>
            </a:r>
          </a:p>
          <a:p>
            <a:pPr marL="457200" indent="-457200">
              <a:spcBef>
                <a:spcPts val="600"/>
              </a:spcBef>
              <a:spcAft>
                <a:spcPts val="0"/>
              </a:spcAft>
              <a:buClr>
                <a:srgbClr val="990033"/>
              </a:buClr>
              <a:buFont typeface="Arial" pitchFamily="34" charset="0"/>
              <a:buChar char="•"/>
              <a:defRPr/>
            </a:pPr>
            <a:r>
              <a:rPr lang="en-US" sz="2400" dirty="0">
                <a:latin typeface="+mn-lt"/>
              </a:rPr>
              <a:t>Interagency adjusted </a:t>
            </a:r>
            <a:r>
              <a:rPr lang="en-US" sz="2400" dirty="0" smtClean="0">
                <a:latin typeface="+mn-lt"/>
              </a:rPr>
              <a:t>estimates </a:t>
            </a:r>
            <a:endParaRPr lang="en-US" sz="2400" dirty="0">
              <a:latin typeface="+mn-lt"/>
            </a:endParaRPr>
          </a:p>
          <a:p>
            <a:pPr lvl="1">
              <a:spcBef>
                <a:spcPts val="600"/>
              </a:spcBef>
              <a:spcAft>
                <a:spcPts val="0"/>
              </a:spcAft>
              <a:defRPr/>
            </a:pPr>
            <a:r>
              <a:rPr lang="en-US" sz="2200" dirty="0">
                <a:latin typeface="+mn-lt"/>
              </a:rPr>
              <a:t>U5MR, MMR, immunization, water/sanitation</a:t>
            </a:r>
          </a:p>
          <a:p>
            <a:pPr marL="457200" indent="-457200">
              <a:spcBef>
                <a:spcPts val="600"/>
              </a:spcBef>
              <a:spcAft>
                <a:spcPts val="0"/>
              </a:spcAft>
              <a:buClr>
                <a:srgbClr val="990033"/>
              </a:buClr>
              <a:buFont typeface="Arial" pitchFamily="34" charset="0"/>
              <a:buChar char="•"/>
              <a:defRPr/>
            </a:pPr>
            <a:r>
              <a:rPr lang="en-US" sz="2400" dirty="0">
                <a:latin typeface="+mn-lt"/>
              </a:rPr>
              <a:t>Other data sources </a:t>
            </a:r>
            <a:r>
              <a:rPr lang="en-US" sz="2200" dirty="0">
                <a:latin typeface="+mn-lt"/>
              </a:rPr>
              <a:t>(e.g. administrative data, country reports on policy and systems indicators, country health accounts, and global reporting on external resource flows etc.)</a:t>
            </a:r>
          </a:p>
        </p:txBody>
      </p:sp>
      <p:sp>
        <p:nvSpPr>
          <p:cNvPr id="21508" name="Rectangle 8"/>
          <p:cNvSpPr>
            <a:spLocks noChangeArrowheads="1"/>
          </p:cNvSpPr>
          <p:nvPr/>
        </p:nvSpPr>
        <p:spPr bwMode="auto">
          <a:xfrm>
            <a:off x="958063" y="277225"/>
            <a:ext cx="7499350"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a:solidFill>
                  <a:srgbClr val="FFFFFF"/>
                </a:solidFill>
                <a:latin typeface="Calibri" pitchFamily="34" charset="0"/>
                <a:cs typeface="Calibri" pitchFamily="34" charset="0"/>
              </a:rPr>
              <a:t>Sources of data</a:t>
            </a:r>
          </a:p>
        </p:txBody>
      </p:sp>
    </p:spTree>
    <p:extLst>
      <p:ext uri="{BB962C8B-B14F-4D97-AF65-F5344CB8AC3E}">
        <p14:creationId xmlns:p14="http://schemas.microsoft.com/office/powerpoint/2010/main" val="20323929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8"/>
          <p:cNvSpPr>
            <a:spLocks noChangeArrowheads="1"/>
          </p:cNvSpPr>
          <p:nvPr/>
        </p:nvSpPr>
        <p:spPr bwMode="auto">
          <a:xfrm>
            <a:off x="2701636" y="268288"/>
            <a:ext cx="6223000"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National progress towards MDGs 4 &amp; 5</a:t>
            </a:r>
            <a:endParaRPr lang="en-US" sz="3600" b="1" dirty="0">
              <a:solidFill>
                <a:srgbClr val="FFFFFF"/>
              </a:solidFill>
              <a:latin typeface="Calibri" pitchFamily="34" charset="0"/>
              <a:cs typeface="Calibri" pitchFamily="34" charset="0"/>
            </a:endParaRPr>
          </a:p>
        </p:txBody>
      </p:sp>
      <p:sp>
        <p:nvSpPr>
          <p:cNvPr id="4" name="Rectangle 7"/>
          <p:cNvSpPr>
            <a:spLocks noChangeArrowheads="1"/>
          </p:cNvSpPr>
          <p:nvPr/>
        </p:nvSpPr>
        <p:spPr bwMode="auto">
          <a:xfrm>
            <a:off x="174134" y="1698101"/>
            <a:ext cx="610041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Mortality data through 2012:</a:t>
            </a:r>
            <a:endParaRPr lang="en-US" sz="2400" b="1" dirty="0">
              <a:solidFill>
                <a:srgbClr val="990033"/>
              </a:solidFill>
              <a:latin typeface="+mn-lt"/>
              <a:cs typeface="Calibri" pitchFamily="34" charset="0"/>
            </a:endParaRPr>
          </a:p>
        </p:txBody>
      </p:sp>
      <p:sp>
        <p:nvSpPr>
          <p:cNvPr id="5" name="Rectangle 7"/>
          <p:cNvSpPr>
            <a:spLocks noChangeArrowheads="1"/>
          </p:cNvSpPr>
          <p:nvPr/>
        </p:nvSpPr>
        <p:spPr bwMode="auto">
          <a:xfrm>
            <a:off x="257598" y="5295255"/>
            <a:ext cx="8143452" cy="187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defRPr/>
            </a:pPr>
            <a:r>
              <a:rPr lang="en-US" sz="2400" b="1" dirty="0" smtClean="0">
                <a:solidFill>
                  <a:srgbClr val="990033"/>
                </a:solidFill>
                <a:latin typeface="+mn-lt"/>
                <a:cs typeface="Calibri" pitchFamily="34" charset="0"/>
              </a:rPr>
              <a:t>2013 </a:t>
            </a:r>
            <a:r>
              <a:rPr lang="en-US" sz="2400" b="1" dirty="0">
                <a:solidFill>
                  <a:srgbClr val="990033"/>
                </a:solidFill>
                <a:latin typeface="+mn-lt"/>
                <a:cs typeface="Calibri" pitchFamily="34" charset="0"/>
              </a:rPr>
              <a:t>child mortality data was released in late </a:t>
            </a:r>
            <a:r>
              <a:rPr lang="en-US" sz="2400" b="1" dirty="0" smtClean="0">
                <a:solidFill>
                  <a:srgbClr val="990033"/>
                </a:solidFill>
                <a:latin typeface="+mn-lt"/>
                <a:cs typeface="Calibri" pitchFamily="34" charset="0"/>
              </a:rPr>
              <a:t>2014:</a:t>
            </a:r>
          </a:p>
          <a:p>
            <a:pPr algn="ctr">
              <a:defRPr/>
            </a:pPr>
            <a:r>
              <a:rPr lang="en-US" sz="2200" dirty="0" smtClean="0">
                <a:latin typeface="+mn-lt"/>
              </a:rPr>
              <a:t>Under-five </a:t>
            </a:r>
            <a:r>
              <a:rPr lang="en-US" sz="2200" dirty="0">
                <a:latin typeface="+mn-lt"/>
              </a:rPr>
              <a:t>m</a:t>
            </a:r>
            <a:r>
              <a:rPr lang="en-US" sz="2200" dirty="0" smtClean="0">
                <a:latin typeface="+mn-lt"/>
              </a:rPr>
              <a:t>ortality rate (U5MR)= 43 </a:t>
            </a:r>
            <a:r>
              <a:rPr lang="en-US" sz="2200" dirty="0">
                <a:latin typeface="+mn-lt"/>
              </a:rPr>
              <a:t>deaths per 1000 live births</a:t>
            </a:r>
          </a:p>
          <a:p>
            <a:pPr algn="ctr"/>
            <a:r>
              <a:rPr lang="en-US" sz="2200" dirty="0" smtClean="0">
                <a:latin typeface="+mn-lt"/>
              </a:rPr>
              <a:t>Infant mortality rate (IMR) </a:t>
            </a:r>
            <a:r>
              <a:rPr lang="en-US" sz="2200" dirty="0">
                <a:latin typeface="+mn-lt"/>
              </a:rPr>
              <a:t>= </a:t>
            </a:r>
            <a:r>
              <a:rPr lang="en-US" sz="2200" dirty="0" smtClean="0">
                <a:latin typeface="+mn-lt"/>
              </a:rPr>
              <a:t>37 </a:t>
            </a:r>
            <a:r>
              <a:rPr lang="en-US" sz="2200" dirty="0">
                <a:latin typeface="+mn-lt"/>
              </a:rPr>
              <a:t>deaths per 1000 live births</a:t>
            </a:r>
          </a:p>
          <a:p>
            <a:pPr algn="ctr"/>
            <a:r>
              <a:rPr lang="en-US" sz="2200" dirty="0" smtClean="0">
                <a:latin typeface="+mn-lt"/>
              </a:rPr>
              <a:t>Neonatal mortality rate (NMR) </a:t>
            </a:r>
            <a:r>
              <a:rPr lang="en-US" sz="2200" dirty="0">
                <a:latin typeface="+mn-lt"/>
              </a:rPr>
              <a:t>= </a:t>
            </a:r>
            <a:r>
              <a:rPr lang="en-US" sz="2200" dirty="0" smtClean="0">
                <a:latin typeface="+mn-lt"/>
              </a:rPr>
              <a:t>1</a:t>
            </a:r>
            <a:r>
              <a:rPr lang="en-US" sz="2200" dirty="0">
                <a:latin typeface="+mn-lt"/>
              </a:rPr>
              <a:t>4</a:t>
            </a:r>
            <a:r>
              <a:rPr lang="en-US" sz="2200" dirty="0" smtClean="0">
                <a:latin typeface="+mn-lt"/>
              </a:rPr>
              <a:t> </a:t>
            </a:r>
            <a:r>
              <a:rPr lang="en-US" sz="2200" dirty="0">
                <a:latin typeface="+mn-lt"/>
              </a:rPr>
              <a:t>deaths per 1000 live births</a:t>
            </a:r>
          </a:p>
          <a:p>
            <a:pPr algn="ctr">
              <a:defRPr/>
            </a:pPr>
            <a:endParaRPr lang="en-US" sz="2400" b="1" dirty="0">
              <a:solidFill>
                <a:srgbClr val="990033"/>
              </a:solidFill>
              <a:latin typeface="+mn-lt"/>
              <a:cs typeface="Calibri" pitchFamily="34" charset="0"/>
            </a:endParaRPr>
          </a:p>
        </p:txBody>
      </p:sp>
      <p:pic>
        <p:nvPicPr>
          <p:cNvPr id="2" name="Picture 1"/>
          <p:cNvPicPr>
            <a:picLocks noChangeAspect="1"/>
          </p:cNvPicPr>
          <p:nvPr/>
        </p:nvPicPr>
        <p:blipFill>
          <a:blip r:embed="rId3"/>
          <a:stretch>
            <a:fillRect/>
          </a:stretch>
        </p:blipFill>
        <p:spPr>
          <a:xfrm>
            <a:off x="145158" y="2119745"/>
            <a:ext cx="8853683" cy="3247200"/>
          </a:xfrm>
          <a:prstGeom prst="rect">
            <a:avLst/>
          </a:prstGeom>
        </p:spPr>
      </p:pic>
    </p:spTree>
    <p:extLst>
      <p:ext uri="{BB962C8B-B14F-4D97-AF65-F5344CB8AC3E}">
        <p14:creationId xmlns:p14="http://schemas.microsoft.com/office/powerpoint/2010/main" val="179492036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202362" y="2042573"/>
            <a:ext cx="3086467" cy="2693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a:solidFill>
                  <a:srgbClr val="990033"/>
                </a:solidFill>
                <a:latin typeface="+mj-lt"/>
                <a:cs typeface="Calibri" pitchFamily="34" charset="0"/>
              </a:rPr>
              <a:t>Leading direct causes:</a:t>
            </a:r>
          </a:p>
          <a:p>
            <a:r>
              <a:rPr lang="en-US" sz="2400" dirty="0">
                <a:latin typeface="+mj-lt"/>
              </a:rPr>
              <a:t>Haemorrhage – </a:t>
            </a:r>
            <a:r>
              <a:rPr lang="en-US" sz="2400" dirty="0" smtClean="0">
                <a:latin typeface="+mj-lt"/>
              </a:rPr>
              <a:t>23%</a:t>
            </a:r>
          </a:p>
          <a:p>
            <a:pPr lvl="0"/>
            <a:r>
              <a:rPr lang="en-US" sz="2400" dirty="0" smtClean="0">
                <a:solidFill>
                  <a:prstClr val="black"/>
                </a:solidFill>
                <a:latin typeface="Calibri"/>
              </a:rPr>
              <a:t>Hypertension </a:t>
            </a:r>
            <a:r>
              <a:rPr lang="en-US" sz="2400" dirty="0">
                <a:solidFill>
                  <a:prstClr val="black"/>
                </a:solidFill>
                <a:latin typeface="Calibri"/>
              </a:rPr>
              <a:t>– </a:t>
            </a:r>
            <a:r>
              <a:rPr lang="en-US" sz="2400" dirty="0" smtClean="0">
                <a:solidFill>
                  <a:prstClr val="black"/>
                </a:solidFill>
                <a:latin typeface="Calibri"/>
              </a:rPr>
              <a:t>15%</a:t>
            </a:r>
          </a:p>
          <a:p>
            <a:pPr lvl="0"/>
            <a:r>
              <a:rPr lang="en-US" sz="2400" dirty="0" smtClean="0">
                <a:solidFill>
                  <a:prstClr val="black"/>
                </a:solidFill>
                <a:latin typeface="Calibri"/>
              </a:rPr>
              <a:t>Embolism </a:t>
            </a:r>
            <a:r>
              <a:rPr lang="en-US" sz="2400" dirty="0">
                <a:solidFill>
                  <a:prstClr val="black"/>
                </a:solidFill>
                <a:latin typeface="Calibri"/>
              </a:rPr>
              <a:t>– </a:t>
            </a:r>
            <a:r>
              <a:rPr lang="en-US" sz="2400" dirty="0" smtClean="0">
                <a:solidFill>
                  <a:prstClr val="black"/>
                </a:solidFill>
                <a:latin typeface="Calibri"/>
              </a:rPr>
              <a:t>11%</a:t>
            </a:r>
            <a:endParaRPr lang="en-US" sz="2400" dirty="0">
              <a:solidFill>
                <a:prstClr val="black"/>
              </a:solidFill>
              <a:latin typeface="Calibri"/>
            </a:endParaRPr>
          </a:p>
          <a:p>
            <a:pPr lvl="0"/>
            <a:r>
              <a:rPr lang="en-US" sz="2400" dirty="0" smtClean="0">
                <a:solidFill>
                  <a:prstClr val="black"/>
                </a:solidFill>
                <a:latin typeface="Calibri"/>
              </a:rPr>
              <a:t>Sepsis </a:t>
            </a:r>
            <a:r>
              <a:rPr lang="en-US" sz="2400" dirty="0">
                <a:solidFill>
                  <a:prstClr val="black"/>
                </a:solidFill>
                <a:latin typeface="Calibri"/>
              </a:rPr>
              <a:t>– </a:t>
            </a:r>
            <a:r>
              <a:rPr lang="en-US" sz="2400" dirty="0" smtClean="0">
                <a:solidFill>
                  <a:prstClr val="black"/>
                </a:solidFill>
                <a:latin typeface="Calibri"/>
              </a:rPr>
              <a:t>9%</a:t>
            </a:r>
          </a:p>
          <a:p>
            <a:pPr lvl="0"/>
            <a:r>
              <a:rPr lang="en-US" sz="2400" dirty="0" smtClean="0">
                <a:solidFill>
                  <a:prstClr val="black"/>
                </a:solidFill>
                <a:latin typeface="Calibri"/>
                <a:cs typeface="Calibri" pitchFamily="34" charset="0"/>
              </a:rPr>
              <a:t>Unsafe abortions – 5%</a:t>
            </a:r>
            <a:endParaRPr lang="en-US" sz="2000" dirty="0">
              <a:latin typeface="+mn-lt"/>
              <a:cs typeface="Calibri" pitchFamily="34" charset="0"/>
            </a:endParaRPr>
          </a:p>
          <a:p>
            <a:pPr marL="457200" indent="-457200">
              <a:spcBef>
                <a:spcPts val="600"/>
              </a:spcBef>
              <a:spcAft>
                <a:spcPts val="600"/>
              </a:spcAft>
              <a:buFont typeface="Arial" pitchFamily="34" charset="0"/>
              <a:buChar char="•"/>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202362" y="5446561"/>
            <a:ext cx="877793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a:defRPr/>
            </a:pPr>
            <a:r>
              <a:rPr lang="en-US" sz="2800" b="1" dirty="0" smtClean="0">
                <a:solidFill>
                  <a:srgbClr val="990033"/>
                </a:solidFill>
                <a:latin typeface="Calibri" pitchFamily="34" charset="0"/>
                <a:cs typeface="Calibri" pitchFamily="34" charset="0"/>
              </a:rPr>
              <a:t>Understanding the cause of death distribution </a:t>
            </a:r>
            <a:r>
              <a:rPr lang="en-US" sz="2800" dirty="0" smtClean="0">
                <a:latin typeface="Calibri" pitchFamily="34" charset="0"/>
                <a:cs typeface="Calibri" pitchFamily="34" charset="0"/>
              </a:rPr>
              <a:t>is important for program development and monitoring</a:t>
            </a:r>
            <a:endParaRPr lang="en-US" sz="2800" dirty="0">
              <a:latin typeface="Calibri" pitchFamily="34" charset="0"/>
              <a:cs typeface="Calibri" pitchFamily="34" charset="0"/>
            </a:endParaRPr>
          </a:p>
        </p:txBody>
      </p:sp>
      <p:sp>
        <p:nvSpPr>
          <p:cNvPr id="33795" name="Rectangle 8"/>
          <p:cNvSpPr>
            <a:spLocks noChangeArrowheads="1"/>
          </p:cNvSpPr>
          <p:nvPr/>
        </p:nvSpPr>
        <p:spPr bwMode="auto">
          <a:xfrm>
            <a:off x="2682814" y="276915"/>
            <a:ext cx="6314536" cy="553998"/>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000" b="1" dirty="0" smtClean="0">
                <a:solidFill>
                  <a:srgbClr val="FFFFFF"/>
                </a:solidFill>
                <a:latin typeface="Calibri" pitchFamily="34" charset="0"/>
                <a:cs typeface="Calibri" pitchFamily="34" charset="0"/>
              </a:rPr>
              <a:t>Why do mothers in the CIS region die?</a:t>
            </a:r>
            <a:endParaRPr lang="en-US" sz="3000" b="1" dirty="0">
              <a:solidFill>
                <a:srgbClr val="FFFFFF"/>
              </a:solidFill>
              <a:latin typeface="Calibri" pitchFamily="34" charset="0"/>
              <a:cs typeface="Calibri" pitchFamily="34" charset="0"/>
            </a:endParaRPr>
          </a:p>
        </p:txBody>
      </p:sp>
      <p:pic>
        <p:nvPicPr>
          <p:cNvPr id="2050" name="Picture 2"/>
          <p:cNvPicPr>
            <a:picLocks noChangeAspect="1" noChangeArrowheads="1"/>
          </p:cNvPicPr>
          <p:nvPr/>
        </p:nvPicPr>
        <p:blipFill>
          <a:blip r:embed="rId3" cstate="print"/>
          <a:srcRect/>
          <a:stretch>
            <a:fillRect/>
          </a:stretch>
        </p:blipFill>
        <p:spPr bwMode="auto">
          <a:xfrm>
            <a:off x="3278038" y="1397479"/>
            <a:ext cx="5464201" cy="3600000"/>
          </a:xfrm>
          <a:prstGeom prst="rect">
            <a:avLst/>
          </a:prstGeom>
          <a:noFill/>
          <a:ln w="9525">
            <a:noFill/>
            <a:miter lim="800000"/>
            <a:headEnd/>
            <a:tailEnd/>
          </a:ln>
        </p:spPr>
      </p:pic>
    </p:spTree>
    <p:extLst>
      <p:ext uri="{BB962C8B-B14F-4D97-AF65-F5344CB8AC3E}">
        <p14:creationId xmlns:p14="http://schemas.microsoft.com/office/powerpoint/2010/main" val="4481062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225593" y="49875"/>
            <a:ext cx="5843587" cy="1143000"/>
          </a:xfrm>
        </p:spPr>
        <p:txBody>
          <a:bodyPr/>
          <a:lstStyle/>
          <a:p>
            <a:pPr algn="l"/>
            <a:r>
              <a:rPr lang="en-US" sz="3200" b="1" i="1" dirty="0" smtClean="0">
                <a:solidFill>
                  <a:srgbClr val="800000"/>
                </a:solidFill>
              </a:rPr>
              <a:t>Notes for the presenter on adapting this presentation</a:t>
            </a:r>
            <a:endParaRPr lang="en-US" sz="3200" b="1" i="1" dirty="0">
              <a:solidFill>
                <a:srgbClr val="800000"/>
              </a:solidFill>
            </a:endParaRPr>
          </a:p>
        </p:txBody>
      </p:sp>
      <p:sp>
        <p:nvSpPr>
          <p:cNvPr id="9" name="Rectangle 11"/>
          <p:cNvSpPr txBox="1">
            <a:spLocks noChangeArrowheads="1"/>
          </p:cNvSpPr>
          <p:nvPr/>
        </p:nvSpPr>
        <p:spPr bwMode="auto">
          <a:xfrm>
            <a:off x="457200" y="1262742"/>
            <a:ext cx="8229600" cy="5328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i="1" dirty="0" smtClean="0"/>
              <a:t>Personalise with photos, charts </a:t>
            </a:r>
          </a:p>
          <a:p>
            <a:r>
              <a:rPr lang="en-US" sz="2800" i="1" dirty="0" smtClean="0"/>
              <a:t>Data presented are based on best available data up to mid-2014.  When presenting, mention more recent studies or data. </a:t>
            </a:r>
            <a:r>
              <a:rPr lang="en-US" sz="2400" i="1" dirty="0" smtClean="0"/>
              <a:t>(2013 mortality on slide #18 added)</a:t>
            </a:r>
          </a:p>
          <a:p>
            <a:r>
              <a:rPr lang="en-US" sz="2800" i="1" dirty="0" smtClean="0"/>
              <a:t>Select which slides are appropriate for the audience. For example:</a:t>
            </a:r>
            <a:r>
              <a:rPr lang="en-US" sz="2400" i="1" dirty="0" smtClean="0"/>
              <a:t> Slides are provided for each figure presented in the country profile; select from these (choosing all or a few depending on needs)</a:t>
            </a:r>
          </a:p>
          <a:p>
            <a:r>
              <a:rPr lang="en-US" sz="2800" i="1" dirty="0" smtClean="0"/>
              <a:t>Sub-national data can be substituted as appropriate and available</a:t>
            </a:r>
          </a:p>
          <a:p>
            <a:r>
              <a:rPr lang="en-US" sz="2800" i="1" dirty="0" smtClean="0"/>
              <a:t>Review the Speaker Notes, adapt according to your audience and purpose</a:t>
            </a:r>
            <a:endParaRPr lang="en-US" sz="2800" dirty="0"/>
          </a:p>
        </p:txBody>
      </p:sp>
    </p:spTree>
    <p:extLst>
      <p:ext uri="{BB962C8B-B14F-4D97-AF65-F5344CB8AC3E}">
        <p14:creationId xmlns:p14="http://schemas.microsoft.com/office/powerpoint/2010/main" val="4088927220"/>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237466" y="1915573"/>
            <a:ext cx="2540832"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Leading causes:</a:t>
            </a:r>
            <a:endParaRPr lang="en-US" sz="2400" b="1" dirty="0">
              <a:solidFill>
                <a:srgbClr val="990033"/>
              </a:solidFill>
              <a:latin typeface="+mn-lt"/>
              <a:cs typeface="Calibri" pitchFamily="34" charset="0"/>
            </a:endParaRPr>
          </a:p>
          <a:p>
            <a:pPr>
              <a:defRPr/>
            </a:pPr>
            <a:r>
              <a:rPr lang="en-US" sz="2400" dirty="0">
                <a:latin typeface="+mn-lt"/>
                <a:cs typeface="Calibri" pitchFamily="34" charset="0"/>
              </a:rPr>
              <a:t>Neonatal – </a:t>
            </a:r>
            <a:r>
              <a:rPr lang="en-US" sz="2400" dirty="0" smtClean="0">
                <a:latin typeface="+mn-lt"/>
                <a:cs typeface="Calibri" pitchFamily="34" charset="0"/>
              </a:rPr>
              <a:t>34%</a:t>
            </a:r>
            <a:endParaRPr lang="en-US" sz="2400" dirty="0" smtClean="0">
              <a:latin typeface="+mn-lt"/>
              <a:cs typeface="Calibri" pitchFamily="34" charset="0"/>
            </a:endParaRPr>
          </a:p>
          <a:p>
            <a:pPr>
              <a:defRPr/>
            </a:pPr>
            <a:r>
              <a:rPr lang="en-US" sz="2400" dirty="0" smtClean="0">
                <a:solidFill>
                  <a:prstClr val="black"/>
                </a:solidFill>
                <a:latin typeface="+mn-lt"/>
                <a:cs typeface="Calibri" pitchFamily="34" charset="0"/>
              </a:rPr>
              <a:t>Pneumonia </a:t>
            </a:r>
            <a:r>
              <a:rPr lang="en-US" sz="2400" dirty="0">
                <a:solidFill>
                  <a:prstClr val="black"/>
                </a:solidFill>
                <a:latin typeface="+mn-lt"/>
                <a:cs typeface="Calibri" pitchFamily="34" charset="0"/>
              </a:rPr>
              <a:t>– </a:t>
            </a:r>
            <a:r>
              <a:rPr lang="en-US" sz="2400" dirty="0" smtClean="0">
                <a:solidFill>
                  <a:prstClr val="black"/>
                </a:solidFill>
                <a:latin typeface="+mn-lt"/>
                <a:cs typeface="Calibri" pitchFamily="34" charset="0"/>
              </a:rPr>
              <a:t>17% </a:t>
            </a:r>
            <a:r>
              <a:rPr lang="en-US" sz="2400" dirty="0" smtClean="0">
                <a:solidFill>
                  <a:prstClr val="black"/>
                </a:solidFill>
                <a:latin typeface="Calibri"/>
                <a:cs typeface="Calibri" pitchFamily="34" charset="0"/>
              </a:rPr>
              <a:t>Diarrhoea </a:t>
            </a:r>
            <a:r>
              <a:rPr lang="en-US" sz="2400" dirty="0">
                <a:solidFill>
                  <a:prstClr val="black"/>
                </a:solidFill>
                <a:latin typeface="Calibri"/>
                <a:cs typeface="Calibri" pitchFamily="34" charset="0"/>
              </a:rPr>
              <a:t>– </a:t>
            </a:r>
            <a:r>
              <a:rPr lang="en-US" sz="2400" dirty="0">
                <a:solidFill>
                  <a:prstClr val="black"/>
                </a:solidFill>
                <a:latin typeface="Calibri"/>
                <a:cs typeface="Calibri" pitchFamily="34" charset="0"/>
              </a:rPr>
              <a:t>9</a:t>
            </a:r>
            <a:r>
              <a:rPr lang="en-US" sz="2400" dirty="0" smtClean="0">
                <a:solidFill>
                  <a:prstClr val="black"/>
                </a:solidFill>
                <a:latin typeface="Calibri"/>
                <a:cs typeface="Calibri" pitchFamily="34" charset="0"/>
              </a:rPr>
              <a:t>%</a:t>
            </a:r>
            <a:endParaRPr lang="en-US" sz="2400" dirty="0" smtClean="0">
              <a:solidFill>
                <a:prstClr val="black"/>
              </a:solidFill>
              <a:latin typeface="Calibri"/>
              <a:cs typeface="Calibri" pitchFamily="34" charset="0"/>
            </a:endParaRPr>
          </a:p>
          <a:p>
            <a:pPr lvl="0">
              <a:defRPr/>
            </a:pPr>
            <a:r>
              <a:rPr lang="en-US" sz="2400" dirty="0">
                <a:solidFill>
                  <a:prstClr val="black"/>
                </a:solidFill>
                <a:latin typeface="Calibri"/>
                <a:cs typeface="Calibri" pitchFamily="34" charset="0"/>
              </a:rPr>
              <a:t>Injuries – </a:t>
            </a:r>
            <a:r>
              <a:rPr lang="en-US" sz="2400" dirty="0" smtClean="0">
                <a:solidFill>
                  <a:prstClr val="black"/>
                </a:solidFill>
                <a:latin typeface="Calibri"/>
                <a:cs typeface="Calibri" pitchFamily="34" charset="0"/>
              </a:rPr>
              <a:t>9%</a:t>
            </a:r>
            <a:endParaRPr lang="en-US" sz="2400" dirty="0">
              <a:solidFill>
                <a:prstClr val="black"/>
              </a:solidFill>
              <a:latin typeface="Calibri"/>
              <a:cs typeface="Calibri" pitchFamily="34" charset="0"/>
            </a:endParaRPr>
          </a:p>
        </p:txBody>
      </p:sp>
      <p:sp>
        <p:nvSpPr>
          <p:cNvPr id="7" name="Rectangle 7"/>
          <p:cNvSpPr>
            <a:spLocks noChangeArrowheads="1"/>
          </p:cNvSpPr>
          <p:nvPr/>
        </p:nvSpPr>
        <p:spPr bwMode="auto">
          <a:xfrm>
            <a:off x="414590" y="5781718"/>
            <a:ext cx="836136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a:defRPr/>
            </a:pPr>
            <a:r>
              <a:rPr lang="en-US" sz="2800" b="1" dirty="0" smtClean="0">
                <a:solidFill>
                  <a:srgbClr val="990033"/>
                </a:solidFill>
                <a:latin typeface="Calibri" pitchFamily="34" charset="0"/>
                <a:cs typeface="Calibri" pitchFamily="34" charset="0"/>
              </a:rPr>
              <a:t>Undernutrition</a:t>
            </a:r>
            <a:r>
              <a:rPr lang="en-US" sz="2800" dirty="0" smtClean="0">
                <a:solidFill>
                  <a:srgbClr val="990033"/>
                </a:solidFill>
                <a:latin typeface="Calibri" pitchFamily="34" charset="0"/>
                <a:cs typeface="Calibri" pitchFamily="34" charset="0"/>
              </a:rPr>
              <a:t> </a:t>
            </a:r>
            <a:r>
              <a:rPr lang="en-US" sz="2800" dirty="0">
                <a:latin typeface="Calibri" pitchFamily="34" charset="0"/>
                <a:cs typeface="Calibri" pitchFamily="34" charset="0"/>
              </a:rPr>
              <a:t>is a major underlying cause </a:t>
            </a:r>
            <a:r>
              <a:rPr lang="en-US" sz="2800" dirty="0" smtClean="0">
                <a:latin typeface="Calibri" pitchFamily="34" charset="0"/>
                <a:cs typeface="Calibri" pitchFamily="34" charset="0"/>
              </a:rPr>
              <a:t>of child deaths</a:t>
            </a:r>
            <a:endParaRPr lang="en-US" sz="2800" dirty="0">
              <a:latin typeface="Calibri" pitchFamily="34" charset="0"/>
              <a:cs typeface="Calibri" pitchFamily="34" charset="0"/>
            </a:endParaRPr>
          </a:p>
        </p:txBody>
      </p:sp>
      <p:sp>
        <p:nvSpPr>
          <p:cNvPr id="33795" name="Rectangle 8"/>
          <p:cNvSpPr>
            <a:spLocks noChangeArrowheads="1"/>
          </p:cNvSpPr>
          <p:nvPr/>
        </p:nvSpPr>
        <p:spPr bwMode="auto">
          <a:xfrm>
            <a:off x="2759364" y="268288"/>
            <a:ext cx="6003636"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Why do Uzbek children die?</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2939473" y="1356591"/>
            <a:ext cx="5766555" cy="3978000"/>
          </a:xfrm>
          <a:prstGeom prst="rect">
            <a:avLst/>
          </a:prstGeom>
        </p:spPr>
      </p:pic>
    </p:spTree>
    <p:extLst>
      <p:ext uri="{BB962C8B-B14F-4D97-AF65-F5344CB8AC3E}">
        <p14:creationId xmlns:p14="http://schemas.microsoft.com/office/powerpoint/2010/main" val="365574410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p:txBody>
          <a:bodyPr/>
          <a:lstStyle/>
          <a:p>
            <a:r>
              <a:rPr lang="en-US" dirty="0" smtClean="0"/>
              <a:t>Countdown to 2015 Report. </a:t>
            </a:r>
            <a:r>
              <a:rPr lang="en-US" dirty="0" smtClean="0"/>
              <a:t>2014.</a:t>
            </a:r>
            <a:endParaRPr lang="en-US" dirty="0"/>
          </a:p>
        </p:txBody>
      </p:sp>
      <p:sp>
        <p:nvSpPr>
          <p:cNvPr id="10" name="Rectangle 8"/>
          <p:cNvSpPr>
            <a:spLocks noChangeArrowheads="1"/>
          </p:cNvSpPr>
          <p:nvPr/>
        </p:nvSpPr>
        <p:spPr bwMode="auto">
          <a:xfrm>
            <a:off x="5296008" y="268562"/>
            <a:ext cx="3157538" cy="646112"/>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Demographics</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947829" y="1207655"/>
            <a:ext cx="7477118" cy="5407200"/>
          </a:xfrm>
          <a:prstGeom prst="rect">
            <a:avLst/>
          </a:prstGeom>
        </p:spPr>
      </p:pic>
    </p:spTree>
    <p:extLst>
      <p:ext uri="{BB962C8B-B14F-4D97-AF65-F5344CB8AC3E}">
        <p14:creationId xmlns:p14="http://schemas.microsoft.com/office/powerpoint/2010/main" val="2208748542"/>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925516" y="6009444"/>
            <a:ext cx="759422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dirty="0">
                <a:latin typeface="+mn-lt"/>
                <a:cs typeface="Calibri" pitchFamily="34" charset="0"/>
              </a:rPr>
              <a:t>Variable coverage along the </a:t>
            </a:r>
            <a:r>
              <a:rPr lang="en-US" sz="2800" b="1" dirty="0">
                <a:solidFill>
                  <a:srgbClr val="990033"/>
                </a:solidFill>
                <a:latin typeface="+mn-lt"/>
                <a:cs typeface="Calibri" pitchFamily="34" charset="0"/>
              </a:rPr>
              <a:t>continuum of care </a:t>
            </a:r>
          </a:p>
        </p:txBody>
      </p:sp>
      <p:sp>
        <p:nvSpPr>
          <p:cNvPr id="4" name="Rectangle 3"/>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p:cNvPicPr>
            <a:picLocks noChangeAspect="1"/>
          </p:cNvPicPr>
          <p:nvPr/>
        </p:nvPicPr>
        <p:blipFill>
          <a:blip r:embed="rId3"/>
          <a:stretch>
            <a:fillRect/>
          </a:stretch>
        </p:blipFill>
        <p:spPr>
          <a:xfrm>
            <a:off x="1186068" y="622299"/>
            <a:ext cx="6771864" cy="5425200"/>
          </a:xfrm>
          <a:prstGeom prst="rect">
            <a:avLst/>
          </a:prstGeom>
        </p:spPr>
      </p:pic>
    </p:spTree>
    <p:extLst>
      <p:ext uri="{BB962C8B-B14F-4D97-AF65-F5344CB8AC3E}">
        <p14:creationId xmlns:p14="http://schemas.microsoft.com/office/powerpoint/2010/main" val="369177321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47320" y="1139335"/>
            <a:ext cx="7012033" cy="5393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4938242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546872" y="1299200"/>
            <a:ext cx="6304255" cy="5050800"/>
          </a:xfrm>
          <a:prstGeom prst="rect">
            <a:avLst/>
          </a:prstGeom>
        </p:spPr>
      </p:pic>
    </p:spTree>
    <p:extLst>
      <p:ext uri="{BB962C8B-B14F-4D97-AF65-F5344CB8AC3E}">
        <p14:creationId xmlns:p14="http://schemas.microsoft.com/office/powerpoint/2010/main" val="96139530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483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smtClean="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717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6693" y="1095183"/>
            <a:ext cx="7253288" cy="5257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5242761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p:txBody>
          <a:bodyPr/>
          <a:lstStyle/>
          <a:p>
            <a:r>
              <a:rPr lang="en-US" dirty="0" smtClean="0"/>
              <a:t>Countdown to 2015 Report. </a:t>
            </a:r>
            <a:r>
              <a:rPr lang="en-US" dirty="0" smtClean="0"/>
              <a:t>2014.</a:t>
            </a:r>
            <a:endParaRPr lang="en-US" dirty="0"/>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444" name="Rectangle 4"/>
          <p:cNvSpPr>
            <a:spLocks noGrp="1" noChangeArrowheads="1"/>
          </p:cNvSpPr>
          <p:nvPr>
            <p:ph type="title"/>
          </p:nvPr>
        </p:nvSpPr>
        <p:spPr>
          <a:xfrm>
            <a:off x="349136" y="272039"/>
            <a:ext cx="8611984" cy="615553"/>
          </a:xfrm>
          <a:solidFill>
            <a:schemeClr val="accent2"/>
          </a:solidFill>
          <a:ln>
            <a:noFill/>
          </a:ln>
        </p:spPr>
        <p:txBody>
          <a:bodyPr wrap="square">
            <a:spAutoFit/>
          </a:bodyPr>
          <a:lstStyle/>
          <a:p>
            <a:pPr algn="l"/>
            <a:r>
              <a:rPr lang="en-GB" sz="3400" b="1" dirty="0">
                <a:solidFill>
                  <a:srgbClr val="FFFFFF"/>
                </a:solidFill>
                <a:latin typeface="Calibri" pitchFamily="34" charset="0"/>
                <a:ea typeface="+mn-ea"/>
                <a:cs typeface="Calibri" pitchFamily="34" charset="0"/>
              </a:rPr>
              <a:t>Other maternal and newborn health indicators</a:t>
            </a:r>
            <a:endParaRPr lang="en-US" sz="3400" b="1" dirty="0">
              <a:solidFill>
                <a:srgbClr val="FFFFFF"/>
              </a:solidFill>
              <a:latin typeface="Calibri" pitchFamily="34" charset="0"/>
              <a:ea typeface="+mn-ea"/>
              <a:cs typeface="Calibri" pitchFamily="34" charset="0"/>
            </a:endParaRPr>
          </a:p>
        </p:txBody>
      </p:sp>
      <p:pic>
        <p:nvPicPr>
          <p:cNvPr id="2" name="Picture 1"/>
          <p:cNvPicPr>
            <a:picLocks noChangeAspect="1"/>
          </p:cNvPicPr>
          <p:nvPr/>
        </p:nvPicPr>
        <p:blipFill>
          <a:blip r:embed="rId3"/>
          <a:stretch>
            <a:fillRect/>
          </a:stretch>
        </p:blipFill>
        <p:spPr>
          <a:xfrm>
            <a:off x="939608" y="1223818"/>
            <a:ext cx="7264783" cy="5400000"/>
          </a:xfrm>
          <a:prstGeom prst="rect">
            <a:avLst/>
          </a:prstGeom>
        </p:spPr>
      </p:pic>
    </p:spTree>
    <p:extLst>
      <p:ext uri="{BB962C8B-B14F-4D97-AF65-F5344CB8AC3E}">
        <p14:creationId xmlns:p14="http://schemas.microsoft.com/office/powerpoint/2010/main" val="710623392"/>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145309" y="1248673"/>
            <a:ext cx="7101389" cy="5043600"/>
          </a:xfrm>
          <a:prstGeom prst="rect">
            <a:avLst/>
          </a:prstGeom>
        </p:spPr>
      </p:pic>
    </p:spTree>
    <p:extLst>
      <p:ext uri="{BB962C8B-B14F-4D97-AF65-F5344CB8AC3E}">
        <p14:creationId xmlns:p14="http://schemas.microsoft.com/office/powerpoint/2010/main" val="364197867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024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4901" y="1172756"/>
            <a:ext cx="7262584" cy="52851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7906653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500034" y="5276036"/>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126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8700" y="1164402"/>
            <a:ext cx="7493549" cy="5022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903418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41829"/>
            <a:ext cx="8229600" cy="1161142"/>
          </a:xfrm>
        </p:spPr>
        <p:txBody>
          <a:bodyPr/>
          <a:lstStyle/>
          <a:p>
            <a:r>
              <a:rPr lang="en-US" sz="4000" dirty="0">
                <a:solidFill>
                  <a:srgbClr val="800000"/>
                </a:solidFill>
              </a:rPr>
              <a:t>Purpose of this presentation </a:t>
            </a:r>
          </a:p>
        </p:txBody>
      </p:sp>
      <p:sp>
        <p:nvSpPr>
          <p:cNvPr id="3" name="Content Placeholder 2"/>
          <p:cNvSpPr>
            <a:spLocks noGrp="1"/>
          </p:cNvSpPr>
          <p:nvPr>
            <p:ph idx="1"/>
          </p:nvPr>
        </p:nvSpPr>
        <p:spPr>
          <a:xfrm>
            <a:off x="374074" y="1939506"/>
            <a:ext cx="8470669" cy="3929276"/>
          </a:xfrm>
        </p:spPr>
        <p:txBody>
          <a:bodyPr/>
          <a:lstStyle/>
          <a:p>
            <a:pPr>
              <a:buClr>
                <a:srgbClr val="800000"/>
              </a:buClr>
            </a:pPr>
            <a:r>
              <a:rPr lang="en-US" sz="2800" dirty="0" smtClean="0"/>
              <a:t>To stimulate discussion about Uzbekistan country data, especially about progress, where we lag behind, and where there are opportunities to scale up</a:t>
            </a:r>
          </a:p>
          <a:p>
            <a:pPr>
              <a:buClr>
                <a:srgbClr val="800000"/>
              </a:buClr>
            </a:pPr>
            <a:r>
              <a:rPr lang="en-US" sz="2800" dirty="0" smtClean="0"/>
              <a:t>To provide some background about Countdown to 2015 for MNCH, the indicators, and data sources in the country profiles</a:t>
            </a:r>
            <a:endParaRPr lang="en-US" dirty="0" smtClean="0"/>
          </a:p>
          <a:p>
            <a:pPr>
              <a:buClr>
                <a:srgbClr val="800000"/>
              </a:buClr>
            </a:pPr>
            <a:r>
              <a:rPr lang="en-US" sz="2800" dirty="0" smtClean="0"/>
              <a:t>To showcase the country profile as a tool for monitoring progress, sharing information and improving accountability</a:t>
            </a:r>
            <a:endParaRPr lang="en-US" sz="2800"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102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229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3950" y="1303384"/>
            <a:ext cx="7296150" cy="4921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3099046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562600"/>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331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77931" y="1108330"/>
            <a:ext cx="6350811" cy="55210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3768938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5816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433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85901" y="1150635"/>
            <a:ext cx="6572250" cy="53930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079465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292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391040" y="1143000"/>
            <a:ext cx="6361920" cy="5414400"/>
          </a:xfrm>
          <a:prstGeom prst="rect">
            <a:avLst/>
          </a:prstGeom>
        </p:spPr>
      </p:pic>
    </p:spTree>
    <p:extLst>
      <p:ext uri="{BB962C8B-B14F-4D97-AF65-F5344CB8AC3E}">
        <p14:creationId xmlns:p14="http://schemas.microsoft.com/office/powerpoint/2010/main" val="12769192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5869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360447" y="1119909"/>
            <a:ext cx="6423105" cy="5403600"/>
          </a:xfrm>
          <a:prstGeom prst="rect">
            <a:avLst/>
          </a:prstGeom>
        </p:spPr>
      </p:pic>
    </p:spTree>
    <p:extLst>
      <p:ext uri="{BB962C8B-B14F-4D97-AF65-F5344CB8AC3E}">
        <p14:creationId xmlns:p14="http://schemas.microsoft.com/office/powerpoint/2010/main" val="219072953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2531" name="Rectangle 3"/>
          <p:cNvSpPr>
            <a:spLocks noGrp="1" noChangeArrowheads="1"/>
          </p:cNvSpPr>
          <p:nvPr>
            <p:ph type="title"/>
          </p:nvPr>
        </p:nvSpPr>
        <p:spPr>
          <a:xfrm>
            <a:off x="3690854" y="270559"/>
            <a:ext cx="4871258" cy="646331"/>
          </a:xfrm>
          <a:solidFill>
            <a:schemeClr val="accent2"/>
          </a:solidFill>
          <a:ln>
            <a:noFill/>
          </a:ln>
        </p:spPr>
        <p:txBody>
          <a:bodyPr wrap="square">
            <a:spAutoFit/>
          </a:bodyPr>
          <a:lstStyle/>
          <a:p>
            <a:r>
              <a:rPr lang="en-US" sz="3600" b="1" dirty="0">
                <a:solidFill>
                  <a:srgbClr val="FFFFFF"/>
                </a:solidFill>
                <a:latin typeface="Calibri" pitchFamily="34" charset="0"/>
                <a:ea typeface="+mn-ea"/>
                <a:cs typeface="Calibri" pitchFamily="34" charset="0"/>
              </a:rPr>
              <a:t>MNCH policies</a:t>
            </a:r>
          </a:p>
        </p:txBody>
      </p:sp>
      <p:sp>
        <p:nvSpPr>
          <p:cNvPr id="12" name="Content Placeholder 2"/>
          <p:cNvSpPr txBox="1">
            <a:spLocks/>
          </p:cNvSpPr>
          <p:nvPr/>
        </p:nvSpPr>
        <p:spPr bwMode="auto">
          <a:xfrm>
            <a:off x="532385" y="1099457"/>
            <a:ext cx="8229600" cy="50917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b="1" dirty="0">
                <a:solidFill>
                  <a:srgbClr val="800000"/>
                </a:solidFill>
              </a:rPr>
              <a:t>PARTIAL </a:t>
            </a:r>
            <a:r>
              <a:rPr lang="en-US" sz="2400" dirty="0" smtClean="0"/>
              <a:t>- Maternity protection in accordance with Convention 183</a:t>
            </a:r>
          </a:p>
          <a:p>
            <a:r>
              <a:rPr lang="en-US" sz="2400" b="1" dirty="0" smtClean="0">
                <a:solidFill>
                  <a:srgbClr val="800000"/>
                </a:solidFill>
              </a:rPr>
              <a:t>YES</a:t>
            </a:r>
            <a:r>
              <a:rPr lang="en-US" sz="2400" dirty="0" smtClean="0"/>
              <a:t> - Specific notifications of maternal deaths </a:t>
            </a:r>
          </a:p>
          <a:p>
            <a:r>
              <a:rPr lang="en-US" sz="2400" b="1" dirty="0" smtClean="0">
                <a:solidFill>
                  <a:srgbClr val="800000"/>
                </a:solidFill>
              </a:rPr>
              <a:t>-- </a:t>
            </a:r>
            <a:r>
              <a:rPr lang="en-US" sz="2400" dirty="0" smtClean="0"/>
              <a:t>- Midwifery personnel authorized to administer core set of life saving interventions</a:t>
            </a:r>
            <a:r>
              <a:rPr lang="en-US" sz="2400" dirty="0"/>
              <a:t> </a:t>
            </a:r>
          </a:p>
          <a:p>
            <a:r>
              <a:rPr lang="en-US" sz="2400" b="1" dirty="0" smtClean="0">
                <a:solidFill>
                  <a:srgbClr val="800000"/>
                </a:solidFill>
              </a:rPr>
              <a:t>*</a:t>
            </a:r>
            <a:r>
              <a:rPr lang="en-US" sz="2400" dirty="0" smtClean="0"/>
              <a:t> </a:t>
            </a:r>
            <a:r>
              <a:rPr lang="en-US" sz="2400" dirty="0"/>
              <a:t>- </a:t>
            </a:r>
            <a:r>
              <a:rPr lang="en-US" sz="2400" dirty="0" smtClean="0"/>
              <a:t>International Code of Marketing of Breastmilk Substitutes</a:t>
            </a:r>
          </a:p>
          <a:p>
            <a:r>
              <a:rPr lang="en-US" sz="2400" b="1" dirty="0" smtClean="0">
                <a:solidFill>
                  <a:srgbClr val="800000"/>
                </a:solidFill>
              </a:rPr>
              <a:t>YES  </a:t>
            </a:r>
            <a:r>
              <a:rPr lang="en-US" sz="2400" dirty="0" smtClean="0"/>
              <a:t>- Postnatal home visits in first week of life</a:t>
            </a:r>
            <a:r>
              <a:rPr lang="en-US" sz="2400" dirty="0"/>
              <a:t> </a:t>
            </a:r>
            <a:endParaRPr lang="en-US" sz="2400" dirty="0" smtClean="0"/>
          </a:p>
          <a:p>
            <a:r>
              <a:rPr lang="en-US" sz="2400" b="1" dirty="0">
                <a:solidFill>
                  <a:srgbClr val="800000"/>
                </a:solidFill>
              </a:rPr>
              <a:t>YES</a:t>
            </a:r>
            <a:r>
              <a:rPr lang="en-US" sz="2400" dirty="0" smtClean="0"/>
              <a:t> </a:t>
            </a:r>
            <a:r>
              <a:rPr lang="en-US" sz="2400" dirty="0"/>
              <a:t>- </a:t>
            </a:r>
            <a:r>
              <a:rPr lang="en-US" sz="2400" dirty="0" smtClean="0"/>
              <a:t>Community treatment of pneumonia with antibiotics</a:t>
            </a:r>
          </a:p>
          <a:p>
            <a:r>
              <a:rPr lang="en-US" sz="2400" b="1" dirty="0" smtClean="0">
                <a:solidFill>
                  <a:srgbClr val="800000"/>
                </a:solidFill>
              </a:rPr>
              <a:t>YES</a:t>
            </a:r>
            <a:r>
              <a:rPr lang="en-US" sz="2400" dirty="0" smtClean="0"/>
              <a:t> </a:t>
            </a:r>
            <a:r>
              <a:rPr lang="en-US" sz="2400" dirty="0"/>
              <a:t>- </a:t>
            </a:r>
            <a:r>
              <a:rPr lang="en-US" sz="2400" dirty="0" smtClean="0"/>
              <a:t>Low osmolarity ORS and zinc for diarrhoea management </a:t>
            </a:r>
          </a:p>
          <a:p>
            <a:r>
              <a:rPr lang="en-US" sz="2400" b="1" dirty="0" smtClean="0">
                <a:solidFill>
                  <a:srgbClr val="800000"/>
                </a:solidFill>
              </a:rPr>
              <a:t> </a:t>
            </a:r>
            <a:r>
              <a:rPr lang="en-US" sz="2400" dirty="0" smtClean="0"/>
              <a:t>- Rotavirus vaccine</a:t>
            </a:r>
          </a:p>
          <a:p>
            <a:r>
              <a:rPr lang="en-US" sz="2400" b="1" dirty="0" smtClean="0">
                <a:solidFill>
                  <a:srgbClr val="800000"/>
                </a:solidFill>
              </a:rPr>
              <a:t> </a:t>
            </a:r>
            <a:r>
              <a:rPr lang="en-US" sz="2400" dirty="0" smtClean="0"/>
              <a:t>- Pneumococcal vaccine</a:t>
            </a:r>
          </a:p>
          <a:p>
            <a:endParaRPr lang="en-US" sz="2000" dirty="0"/>
          </a:p>
        </p:txBody>
      </p:sp>
      <p:sp>
        <p:nvSpPr>
          <p:cNvPr id="2" name="TextBox 1"/>
          <p:cNvSpPr txBox="1"/>
          <p:nvPr/>
        </p:nvSpPr>
        <p:spPr>
          <a:xfrm>
            <a:off x="361950" y="6267450"/>
            <a:ext cx="6953250" cy="430887"/>
          </a:xfrm>
          <a:prstGeom prst="rect">
            <a:avLst/>
          </a:prstGeom>
          <a:noFill/>
        </p:spPr>
        <p:txBody>
          <a:bodyPr wrap="square" rtlCol="0">
            <a:spAutoFit/>
          </a:bodyPr>
          <a:lstStyle/>
          <a:p>
            <a:r>
              <a:rPr lang="en-US" sz="2200" dirty="0" smtClean="0">
                <a:latin typeface="+mn-lt"/>
              </a:rPr>
              <a:t>* Policy information not available</a:t>
            </a:r>
            <a:endParaRPr lang="en-US" sz="2200" dirty="0">
              <a:latin typeface="+mn-lt"/>
            </a:endParaRPr>
          </a:p>
        </p:txBody>
      </p:sp>
    </p:spTree>
    <p:extLst>
      <p:ext uri="{BB962C8B-B14F-4D97-AF65-F5344CB8AC3E}">
        <p14:creationId xmlns:p14="http://schemas.microsoft.com/office/powerpoint/2010/main" val="210091173"/>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2" name="Rectangle 4"/>
          <p:cNvSpPr txBox="1">
            <a:spLocks noChangeArrowheads="1"/>
          </p:cNvSpPr>
          <p:nvPr/>
        </p:nvSpPr>
        <p:spPr>
          <a:xfrm>
            <a:off x="500035" y="1057170"/>
            <a:ext cx="7514862" cy="557638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spcAft>
                <a:spcPts val="600"/>
              </a:spcAft>
              <a:buClr>
                <a:srgbClr val="800000"/>
              </a:buClr>
            </a:pPr>
            <a:r>
              <a:rPr lang="en-US" sz="2200" dirty="0" smtClean="0"/>
              <a:t>Costed national implementation plans for MNCH: </a:t>
            </a:r>
            <a:r>
              <a:rPr lang="en-US" sz="2200" b="1" dirty="0" smtClean="0">
                <a:solidFill>
                  <a:srgbClr val="800000"/>
                </a:solidFill>
              </a:rPr>
              <a:t>--</a:t>
            </a:r>
          </a:p>
          <a:p>
            <a:pPr>
              <a:spcBef>
                <a:spcPts val="0"/>
              </a:spcBef>
              <a:spcAft>
                <a:spcPts val="600"/>
              </a:spcAft>
              <a:buClr>
                <a:srgbClr val="800000"/>
              </a:buClr>
            </a:pPr>
            <a:r>
              <a:rPr lang="en-US" sz="2200" dirty="0"/>
              <a:t>Density of doctors, nurses and midwives (per 10,000 </a:t>
            </a:r>
            <a:r>
              <a:rPr lang="en-US" sz="2200" dirty="0" smtClean="0"/>
              <a:t>population):   </a:t>
            </a:r>
            <a:r>
              <a:rPr lang="en-US" sz="2200" b="1" dirty="0" smtClean="0">
                <a:solidFill>
                  <a:srgbClr val="800000"/>
                </a:solidFill>
              </a:rPr>
              <a:t>143.6 </a:t>
            </a:r>
            <a:r>
              <a:rPr lang="en-US" sz="2200" dirty="0"/>
              <a:t>(</a:t>
            </a:r>
            <a:r>
              <a:rPr lang="en-US" sz="2200" dirty="0" smtClean="0"/>
              <a:t>2012)</a:t>
            </a:r>
            <a:endParaRPr lang="en-US" sz="2200" b="1" dirty="0" smtClean="0"/>
          </a:p>
          <a:p>
            <a:pPr>
              <a:spcBef>
                <a:spcPts val="0"/>
              </a:spcBef>
              <a:spcAft>
                <a:spcPts val="600"/>
              </a:spcAft>
              <a:buClr>
                <a:srgbClr val="800000"/>
              </a:buClr>
            </a:pPr>
            <a:r>
              <a:rPr lang="en-US" sz="2200" dirty="0" smtClean="0"/>
              <a:t>National availability of EmOC services:  </a:t>
            </a:r>
            <a:r>
              <a:rPr lang="en-US" sz="2200" b="1" dirty="0" smtClean="0">
                <a:solidFill>
                  <a:srgbClr val="800000"/>
                </a:solidFill>
              </a:rPr>
              <a:t>- - </a:t>
            </a:r>
            <a:r>
              <a:rPr lang="en-US" sz="2200" dirty="0" smtClean="0"/>
              <a:t/>
            </a:r>
            <a:br>
              <a:rPr lang="en-US" sz="2200" dirty="0" smtClean="0"/>
            </a:br>
            <a:r>
              <a:rPr lang="en-US" sz="2200" dirty="0" smtClean="0"/>
              <a:t>(% of recommended minimum)</a:t>
            </a:r>
            <a:endParaRPr lang="en-US" sz="2200" b="1" dirty="0" smtClean="0">
              <a:solidFill>
                <a:srgbClr val="800000"/>
              </a:solidFill>
            </a:endParaRPr>
          </a:p>
          <a:p>
            <a:pPr>
              <a:spcBef>
                <a:spcPts val="0"/>
              </a:spcBef>
              <a:spcAft>
                <a:spcPts val="600"/>
              </a:spcAft>
              <a:buClr>
                <a:srgbClr val="800000"/>
              </a:buClr>
            </a:pPr>
            <a:r>
              <a:rPr lang="en-US" sz="2200" dirty="0" smtClean="0"/>
              <a:t>Per capita total expenditure on health (Int$): </a:t>
            </a:r>
            <a:r>
              <a:rPr lang="en-US" sz="2200" b="1" dirty="0" smtClean="0">
                <a:solidFill>
                  <a:srgbClr val="800000"/>
                </a:solidFill>
              </a:rPr>
              <a:t>$221   </a:t>
            </a:r>
            <a:r>
              <a:rPr lang="en-US" sz="2200" dirty="0" smtClean="0"/>
              <a:t>(2012)</a:t>
            </a:r>
          </a:p>
          <a:p>
            <a:pPr>
              <a:spcBef>
                <a:spcPts val="0"/>
              </a:spcBef>
              <a:spcAft>
                <a:spcPts val="600"/>
              </a:spcAft>
              <a:buClr>
                <a:srgbClr val="800000"/>
              </a:buClr>
            </a:pPr>
            <a:r>
              <a:rPr lang="en-US" sz="2200" dirty="0" smtClean="0"/>
              <a:t>Government spending on health:  </a:t>
            </a:r>
            <a:r>
              <a:rPr lang="en-US" sz="2200" b="1" dirty="0" smtClean="0">
                <a:solidFill>
                  <a:srgbClr val="800000"/>
                </a:solidFill>
              </a:rPr>
              <a:t>10%  </a:t>
            </a:r>
            <a:r>
              <a:rPr lang="en-US" sz="2200" dirty="0" smtClean="0"/>
              <a:t> (2012)                      </a:t>
            </a:r>
            <a:r>
              <a:rPr lang="en-US" sz="2200" b="1" dirty="0" smtClean="0">
                <a:solidFill>
                  <a:srgbClr val="800000"/>
                </a:solidFill>
              </a:rPr>
              <a:t/>
            </a:r>
            <a:br>
              <a:rPr lang="en-US" sz="2200" b="1" dirty="0" smtClean="0">
                <a:solidFill>
                  <a:srgbClr val="800000"/>
                </a:solidFill>
              </a:rPr>
            </a:br>
            <a:r>
              <a:rPr lang="en-US" sz="2200" dirty="0" smtClean="0"/>
              <a:t>(as % of total govt spending)</a:t>
            </a:r>
            <a:endParaRPr lang="en-US" sz="2200" b="1" dirty="0" smtClean="0">
              <a:solidFill>
                <a:srgbClr val="800000"/>
              </a:solidFill>
            </a:endParaRPr>
          </a:p>
          <a:p>
            <a:pPr>
              <a:spcBef>
                <a:spcPts val="0"/>
              </a:spcBef>
              <a:spcAft>
                <a:spcPts val="600"/>
              </a:spcAft>
              <a:buClr>
                <a:srgbClr val="800000"/>
              </a:buClr>
            </a:pPr>
            <a:r>
              <a:rPr lang="en-US" sz="2200" dirty="0" smtClean="0"/>
              <a:t>Out-of-pocket spending on health: </a:t>
            </a:r>
            <a:r>
              <a:rPr lang="en-US" sz="2200" b="1" dirty="0" smtClean="0">
                <a:solidFill>
                  <a:srgbClr val="800000"/>
                </a:solidFill>
              </a:rPr>
              <a:t>44%   </a:t>
            </a:r>
            <a:r>
              <a:rPr lang="en-US" sz="2200" dirty="0" smtClean="0"/>
              <a:t>(2012)</a:t>
            </a:r>
            <a:br>
              <a:rPr lang="en-US" sz="2200" dirty="0" smtClean="0"/>
            </a:br>
            <a:r>
              <a:rPr lang="en-US" sz="2200" dirty="0" smtClean="0"/>
              <a:t>(as % of total health spending)</a:t>
            </a:r>
          </a:p>
          <a:p>
            <a:pPr>
              <a:spcBef>
                <a:spcPts val="0"/>
              </a:spcBef>
              <a:spcAft>
                <a:spcPts val="600"/>
              </a:spcAft>
              <a:buClr>
                <a:srgbClr val="800000"/>
              </a:buClr>
            </a:pPr>
            <a:r>
              <a:rPr lang="en-US" sz="2200" dirty="0" smtClean="0"/>
              <a:t>Official development assistance to child health per child (US$):   </a:t>
            </a:r>
            <a:r>
              <a:rPr lang="en-US" sz="2200" b="1" dirty="0" smtClean="0">
                <a:solidFill>
                  <a:srgbClr val="800000"/>
                </a:solidFill>
              </a:rPr>
              <a:t>$</a:t>
            </a:r>
            <a:r>
              <a:rPr lang="en-US" sz="2200" b="1" dirty="0">
                <a:solidFill>
                  <a:srgbClr val="800000"/>
                </a:solidFill>
              </a:rPr>
              <a:t>6</a:t>
            </a:r>
            <a:r>
              <a:rPr lang="en-US" sz="2200" b="1" dirty="0" smtClean="0">
                <a:solidFill>
                  <a:srgbClr val="800000"/>
                </a:solidFill>
              </a:rPr>
              <a:t> </a:t>
            </a:r>
            <a:r>
              <a:rPr lang="en-US" sz="2200" dirty="0" smtClean="0"/>
              <a:t>(2011)</a:t>
            </a:r>
          </a:p>
          <a:p>
            <a:pPr>
              <a:spcBef>
                <a:spcPts val="0"/>
              </a:spcBef>
              <a:spcAft>
                <a:spcPts val="600"/>
              </a:spcAft>
              <a:buClr>
                <a:srgbClr val="800000"/>
              </a:buClr>
            </a:pPr>
            <a:r>
              <a:rPr lang="en-US" sz="2200" dirty="0" smtClean="0"/>
              <a:t>Official development assistance to maternal and newborn health per live birth (US$)</a:t>
            </a:r>
            <a:r>
              <a:rPr lang="en-US" sz="2200" smtClean="0"/>
              <a:t>:   </a:t>
            </a:r>
            <a:r>
              <a:rPr lang="en-US" sz="2200" b="1" smtClean="0">
                <a:solidFill>
                  <a:srgbClr val="800000"/>
                </a:solidFill>
              </a:rPr>
              <a:t>$</a:t>
            </a:r>
            <a:r>
              <a:rPr lang="en-US" sz="2200" b="1" dirty="0">
                <a:solidFill>
                  <a:srgbClr val="800000"/>
                </a:solidFill>
              </a:rPr>
              <a:t>9</a:t>
            </a:r>
            <a:r>
              <a:rPr lang="en-US" sz="2200" b="1" smtClean="0">
                <a:solidFill>
                  <a:srgbClr val="800000"/>
                </a:solidFill>
              </a:rPr>
              <a:t> </a:t>
            </a:r>
            <a:r>
              <a:rPr lang="en-US" sz="2200" smtClean="0"/>
              <a:t>(2011)</a:t>
            </a:r>
            <a:endParaRPr lang="en-US" sz="2200" dirty="0" smtClean="0"/>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531" name="Rectangle 3"/>
          <p:cNvSpPr>
            <a:spLocks noGrp="1" noChangeArrowheads="1"/>
          </p:cNvSpPr>
          <p:nvPr>
            <p:ph type="title"/>
          </p:nvPr>
        </p:nvSpPr>
        <p:spPr>
          <a:xfrm>
            <a:off x="699713" y="220684"/>
            <a:ext cx="7380287" cy="646331"/>
          </a:xfrm>
          <a:solidFill>
            <a:schemeClr val="accent2"/>
          </a:solidFill>
          <a:ln>
            <a:noFill/>
          </a:ln>
        </p:spPr>
        <p:txBody>
          <a:bodyPr vert="horz" wrap="square" lIns="91440" tIns="45720" rIns="91440" bIns="45720" numCol="1" anchor="ctr" anchorCtr="0" compatLnSpc="1">
            <a:prstTxWarp prst="textNoShape">
              <a:avLst/>
            </a:prstTxWarp>
            <a:spAutoFit/>
          </a:bodyPr>
          <a:lstStyle/>
          <a:p>
            <a:r>
              <a:rPr lang="en-US" sz="3600" b="1" dirty="0" smtClean="0">
                <a:solidFill>
                  <a:srgbClr val="FFFFFF"/>
                </a:solidFill>
                <a:latin typeface="Calibri" pitchFamily="34" charset="0"/>
                <a:ea typeface="+mn-ea"/>
                <a:cs typeface="Calibri" pitchFamily="34" charset="0"/>
              </a:rPr>
              <a:t>Systems </a:t>
            </a:r>
            <a:r>
              <a:rPr lang="en-US" sz="3600" b="1" dirty="0">
                <a:solidFill>
                  <a:srgbClr val="FFFFFF"/>
                </a:solidFill>
                <a:latin typeface="Calibri" pitchFamily="34" charset="0"/>
                <a:ea typeface="+mn-ea"/>
                <a:cs typeface="Calibri" pitchFamily="34" charset="0"/>
              </a:rPr>
              <a:t>and financing for MNCH</a:t>
            </a:r>
          </a:p>
        </p:txBody>
      </p:sp>
    </p:spTree>
    <p:extLst>
      <p:ext uri="{BB962C8B-B14F-4D97-AF65-F5344CB8AC3E}">
        <p14:creationId xmlns:p14="http://schemas.microsoft.com/office/powerpoint/2010/main" val="1661647147"/>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8"/>
          <p:cNvSpPr>
            <a:spLocks noChangeArrowheads="1"/>
          </p:cNvSpPr>
          <p:nvPr/>
        </p:nvSpPr>
        <p:spPr bwMode="auto">
          <a:xfrm>
            <a:off x="4572000" y="372197"/>
            <a:ext cx="4445000" cy="584776"/>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200" b="1" smtClean="0">
                <a:solidFill>
                  <a:srgbClr val="FFFFFF"/>
                </a:solidFill>
                <a:latin typeface="Calibri" pitchFamily="34" charset="0"/>
                <a:cs typeface="Calibri" pitchFamily="34" charset="0"/>
              </a:rPr>
              <a:t>Who </a:t>
            </a:r>
            <a:r>
              <a:rPr lang="en-US" sz="3200" b="1">
                <a:solidFill>
                  <a:srgbClr val="FFFFFF"/>
                </a:solidFill>
                <a:latin typeface="Calibri" pitchFamily="34" charset="0"/>
                <a:cs typeface="Calibri" pitchFamily="34" charset="0"/>
              </a:rPr>
              <a:t>i</a:t>
            </a:r>
            <a:r>
              <a:rPr lang="en-US" sz="3200" b="1" smtClean="0">
                <a:solidFill>
                  <a:srgbClr val="FFFFFF"/>
                </a:solidFill>
                <a:latin typeface="Calibri" pitchFamily="34" charset="0"/>
                <a:cs typeface="Calibri" pitchFamily="34" charset="0"/>
              </a:rPr>
              <a:t>s </a:t>
            </a:r>
            <a:r>
              <a:rPr lang="en-US" sz="3200" b="1" dirty="0" smtClean="0">
                <a:solidFill>
                  <a:srgbClr val="FFFFFF"/>
                </a:solidFill>
                <a:latin typeface="Calibri" pitchFamily="34" charset="0"/>
                <a:cs typeface="Calibri" pitchFamily="34" charset="0"/>
              </a:rPr>
              <a:t>left behind?</a:t>
            </a:r>
            <a:endParaRPr lang="en-US" sz="3200" b="1" dirty="0">
              <a:solidFill>
                <a:srgbClr val="FFFFFF"/>
              </a:solidFill>
              <a:latin typeface="Calibri" pitchFamily="34" charset="0"/>
              <a:cs typeface="Calibri" pitchFamily="34" charset="0"/>
            </a:endParaRPr>
          </a:p>
        </p:txBody>
      </p:sp>
      <p:sp>
        <p:nvSpPr>
          <p:cNvPr id="5" name="Rectangle 7"/>
          <p:cNvSpPr>
            <a:spLocks noChangeArrowheads="1"/>
          </p:cNvSpPr>
          <p:nvPr/>
        </p:nvSpPr>
        <p:spPr bwMode="auto">
          <a:xfrm>
            <a:off x="4840941" y="1194318"/>
            <a:ext cx="4303059" cy="5878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dirty="0" smtClean="0">
                <a:latin typeface="+mn-lt"/>
                <a:cs typeface="Calibri" pitchFamily="34" charset="0"/>
              </a:rPr>
              <a:t>               </a:t>
            </a:r>
            <a:r>
              <a:rPr lang="en-US" sz="2800" b="1" dirty="0" smtClean="0">
                <a:latin typeface="+mn-lt"/>
                <a:cs typeface="Calibri" pitchFamily="34" charset="0"/>
              </a:rPr>
              <a:t>Uzbekistan</a:t>
            </a:r>
            <a:r>
              <a:rPr lang="en-US" sz="2800" dirty="0" smtClean="0">
                <a:latin typeface="+mn-lt"/>
                <a:cs typeface="Calibri" pitchFamily="34" charset="0"/>
              </a:rPr>
              <a:t> </a:t>
            </a:r>
          </a:p>
          <a:p>
            <a:pPr>
              <a:spcBef>
                <a:spcPts val="600"/>
              </a:spcBef>
              <a:spcAft>
                <a:spcPts val="600"/>
              </a:spcAft>
              <a:defRPr/>
            </a:pPr>
            <a:r>
              <a:rPr lang="en-US" sz="2800" dirty="0" smtClean="0">
                <a:latin typeface="+mn-lt"/>
                <a:cs typeface="Calibri" pitchFamily="34" charset="0"/>
              </a:rPr>
              <a:t>The wide bars for a few indicators show important </a:t>
            </a:r>
            <a:r>
              <a:rPr lang="en-US" sz="2800" b="1" dirty="0" smtClean="0">
                <a:solidFill>
                  <a:srgbClr val="990033"/>
                </a:solidFill>
                <a:latin typeface="+mn-lt"/>
                <a:cs typeface="Calibri" pitchFamily="34" charset="0"/>
              </a:rPr>
              <a:t>inequalities in coverage</a:t>
            </a:r>
            <a:r>
              <a:rPr lang="en-US" sz="2800" dirty="0" smtClean="0">
                <a:latin typeface="+mn-lt"/>
                <a:cs typeface="Calibri" pitchFamily="34" charset="0"/>
              </a:rPr>
              <a:t>.</a:t>
            </a:r>
          </a:p>
          <a:p>
            <a:pPr>
              <a:spcBef>
                <a:spcPts val="600"/>
              </a:spcBef>
              <a:spcAft>
                <a:spcPts val="600"/>
              </a:spcAft>
              <a:defRPr/>
            </a:pPr>
            <a:r>
              <a:rPr lang="en-US" sz="2800" dirty="0" smtClean="0">
                <a:latin typeface="+mn-lt"/>
                <a:cs typeface="Calibri" pitchFamily="34" charset="0"/>
              </a:rPr>
              <a:t>Inequality is greatest for careseeking for pneumonia, Vitamin A, and ORT for diarrhoea.</a:t>
            </a:r>
          </a:p>
          <a:p>
            <a:pPr>
              <a:spcBef>
                <a:spcPts val="600"/>
              </a:spcBef>
              <a:spcAft>
                <a:spcPts val="600"/>
              </a:spcAft>
              <a:defRPr/>
            </a:pPr>
            <a:r>
              <a:rPr lang="en-US" sz="2800" dirty="0" smtClean="0">
                <a:latin typeface="+mn-lt"/>
                <a:cs typeface="Calibri" pitchFamily="34" charset="0"/>
              </a:rPr>
              <a:t>Other indicators show much smaller or no </a:t>
            </a:r>
            <a:r>
              <a:rPr lang="en-US" sz="2800" b="1" dirty="0" smtClean="0">
                <a:solidFill>
                  <a:schemeClr val="accent2">
                    <a:lumMod val="75000"/>
                  </a:schemeClr>
                </a:solidFill>
                <a:latin typeface="+mn-lt"/>
                <a:cs typeface="Calibri" pitchFamily="34" charset="0"/>
              </a:rPr>
              <a:t>gaps</a:t>
            </a:r>
            <a:r>
              <a:rPr lang="en-US" sz="2800" dirty="0" smtClean="0">
                <a:latin typeface="+mn-lt"/>
                <a:cs typeface="Calibri" pitchFamily="34" charset="0"/>
              </a:rPr>
              <a:t> </a:t>
            </a:r>
            <a:r>
              <a:rPr lang="en-US" sz="2800" b="1" dirty="0" smtClean="0">
                <a:solidFill>
                  <a:schemeClr val="accent2">
                    <a:lumMod val="75000"/>
                  </a:schemeClr>
                </a:solidFill>
                <a:latin typeface="+mn-lt"/>
                <a:cs typeface="Calibri" pitchFamily="34" charset="0"/>
              </a:rPr>
              <a:t>in coverage.</a:t>
            </a:r>
          </a:p>
          <a:p>
            <a:pPr>
              <a:spcBef>
                <a:spcPts val="600"/>
              </a:spcBef>
              <a:spcAft>
                <a:spcPts val="600"/>
              </a:spcAft>
              <a:defRPr/>
            </a:pPr>
            <a:endParaRPr lang="en-US" sz="2800" dirty="0">
              <a:solidFill>
                <a:srgbClr val="C00000"/>
              </a:solidFill>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41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0034" y="390524"/>
            <a:ext cx="3995766" cy="60860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6712634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dirty="0" smtClean="0"/>
              <a:t>Thank you!</a:t>
            </a:r>
            <a:endParaRPr lang="en-US" sz="4600" dirty="0"/>
          </a:p>
        </p:txBody>
      </p:sp>
    </p:spTree>
    <p:extLst>
      <p:ext uri="{BB962C8B-B14F-4D97-AF65-F5344CB8AC3E}">
        <p14:creationId xmlns:p14="http://schemas.microsoft.com/office/powerpoint/2010/main" val="2150488727"/>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i="1" dirty="0" smtClean="0"/>
              <a:t>Optional additional slides</a:t>
            </a:r>
            <a:r>
              <a:rPr lang="en-US" sz="4600" dirty="0" smtClean="0"/>
              <a:t/>
            </a:r>
            <a:br>
              <a:rPr lang="en-US" sz="4600" dirty="0" smtClean="0"/>
            </a:br>
            <a:r>
              <a:rPr lang="en-US" sz="4600" dirty="0"/>
              <a:t/>
            </a:r>
            <a:br>
              <a:rPr lang="en-US" sz="4600" dirty="0"/>
            </a:br>
            <a:r>
              <a:rPr lang="en-US" sz="4600" dirty="0" smtClean="0"/>
              <a:t>Equity profiles</a:t>
            </a:r>
            <a:br>
              <a:rPr lang="en-US" sz="4600" dirty="0" smtClean="0"/>
            </a:br>
            <a:r>
              <a:rPr lang="en-US" sz="4600" dirty="0" smtClean="0"/>
              <a:t/>
            </a:r>
            <a:br>
              <a:rPr lang="en-US" sz="4600" dirty="0" smtClean="0"/>
            </a:br>
            <a:r>
              <a:rPr lang="en-US" sz="4600" dirty="0" smtClean="0"/>
              <a:t>Uzbekistan </a:t>
            </a:r>
            <a:endParaRPr lang="en-US" sz="4600" dirty="0"/>
          </a:p>
        </p:txBody>
      </p:sp>
    </p:spTree>
    <p:extLst>
      <p:ext uri="{BB962C8B-B14F-4D97-AF65-F5344CB8AC3E}">
        <p14:creationId xmlns:p14="http://schemas.microsoft.com/office/powerpoint/2010/main" val="561109397"/>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23013"/>
            <a:ext cx="8229600" cy="721117"/>
          </a:xfrm>
        </p:spPr>
        <p:txBody>
          <a:bodyPr/>
          <a:lstStyle/>
          <a:p>
            <a:r>
              <a:rPr lang="en-US" dirty="0" smtClean="0">
                <a:solidFill>
                  <a:srgbClr val="800000"/>
                </a:solidFill>
              </a:rPr>
              <a:t>Outline</a:t>
            </a:r>
            <a:endParaRPr lang="en-US" dirty="0"/>
          </a:p>
        </p:txBody>
      </p:sp>
      <p:sp>
        <p:nvSpPr>
          <p:cNvPr id="3" name="Content Placeholder 2"/>
          <p:cNvSpPr>
            <a:spLocks noGrp="1"/>
          </p:cNvSpPr>
          <p:nvPr>
            <p:ph idx="1"/>
          </p:nvPr>
        </p:nvSpPr>
        <p:spPr>
          <a:xfrm>
            <a:off x="1172075" y="2198701"/>
            <a:ext cx="6858000" cy="2855422"/>
          </a:xfrm>
        </p:spPr>
        <p:txBody>
          <a:bodyPr/>
          <a:lstStyle/>
          <a:p>
            <a:pPr marL="514350" indent="-514350">
              <a:buClr>
                <a:srgbClr val="800000"/>
              </a:buClr>
              <a:buFont typeface="+mj-lt"/>
              <a:buAutoNum type="arabicPeriod"/>
            </a:pPr>
            <a:r>
              <a:rPr lang="en-US" dirty="0"/>
              <a:t>Countdown </a:t>
            </a:r>
            <a:r>
              <a:rPr lang="en-US" dirty="0" smtClean="0"/>
              <a:t>to 2015:   Background</a:t>
            </a:r>
            <a:endParaRPr lang="en-US" dirty="0"/>
          </a:p>
          <a:p>
            <a:pPr marL="514350" indent="-514350">
              <a:lnSpc>
                <a:spcPct val="150000"/>
              </a:lnSpc>
              <a:buClr>
                <a:srgbClr val="800000"/>
              </a:buClr>
              <a:buFont typeface="+mj-lt"/>
              <a:buAutoNum type="arabicPeriod"/>
            </a:pPr>
            <a:r>
              <a:rPr lang="en-US" dirty="0" smtClean="0"/>
              <a:t>Uzbekistan Countdown profile</a:t>
            </a:r>
          </a:p>
          <a:p>
            <a:pPr marL="0" indent="0">
              <a:lnSpc>
                <a:spcPct val="150000"/>
              </a:lnSpc>
              <a:buNone/>
            </a:pPr>
            <a:endParaRPr lang="en-US" b="1" i="1"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Coverage levels in poorest and richest quintiles </a:t>
            </a:r>
            <a:endParaRPr lang="en-US" sz="3600" b="1" dirty="0">
              <a:solidFill>
                <a:srgbClr val="FFFFFF"/>
              </a:solidFill>
              <a:latin typeface="Calibri" pitchFamily="34" charset="0"/>
              <a:cs typeface="Calibri" pitchFamily="34" charset="0"/>
            </a:endParaRPr>
          </a:p>
        </p:txBody>
      </p:sp>
      <p:pic>
        <p:nvPicPr>
          <p:cNvPr id="1026" name="Picture 2"/>
          <p:cNvPicPr>
            <a:picLocks noChangeAspect="1" noChangeArrowheads="1"/>
          </p:cNvPicPr>
          <p:nvPr/>
        </p:nvPicPr>
        <p:blipFill>
          <a:blip r:embed="rId3" cstate="print"/>
          <a:srcRect/>
          <a:stretch>
            <a:fillRect/>
          </a:stretch>
        </p:blipFill>
        <p:spPr bwMode="auto">
          <a:xfrm>
            <a:off x="1915065" y="1630393"/>
            <a:ext cx="5390905" cy="4860000"/>
          </a:xfrm>
          <a:prstGeom prst="rect">
            <a:avLst/>
          </a:prstGeom>
          <a:noFill/>
          <a:ln w="9525">
            <a:noFill/>
            <a:miter lim="800000"/>
            <a:headEnd/>
            <a:tailEnd/>
          </a:ln>
        </p:spPr>
      </p:pic>
    </p:spTree>
    <p:extLst>
      <p:ext uri="{BB962C8B-B14F-4D97-AF65-F5344CB8AC3E}">
        <p14:creationId xmlns:p14="http://schemas.microsoft.com/office/powerpoint/2010/main" val="260580646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Coverage levels in the 5 wealth quintiles</a:t>
            </a:r>
            <a:endParaRPr lang="en-US" sz="3600" b="1" dirty="0">
              <a:solidFill>
                <a:srgbClr val="FFFFFF"/>
              </a:solidFill>
              <a:latin typeface="Calibri" pitchFamily="34" charset="0"/>
              <a:cs typeface="Calibri" pitchFamily="34" charset="0"/>
            </a:endParaRPr>
          </a:p>
        </p:txBody>
      </p:sp>
      <p:pic>
        <p:nvPicPr>
          <p:cNvPr id="2050" name="Picture 2"/>
          <p:cNvPicPr>
            <a:picLocks noChangeAspect="1" noChangeArrowheads="1"/>
          </p:cNvPicPr>
          <p:nvPr/>
        </p:nvPicPr>
        <p:blipFill>
          <a:blip r:embed="rId3" cstate="print"/>
          <a:srcRect/>
          <a:stretch>
            <a:fillRect/>
          </a:stretch>
        </p:blipFill>
        <p:spPr bwMode="auto">
          <a:xfrm>
            <a:off x="1820175" y="1604513"/>
            <a:ext cx="5418513" cy="4860000"/>
          </a:xfrm>
          <a:prstGeom prst="rect">
            <a:avLst/>
          </a:prstGeom>
          <a:noFill/>
          <a:ln w="9525">
            <a:noFill/>
            <a:miter lim="800000"/>
            <a:headEnd/>
            <a:tailEnd/>
          </a:ln>
        </p:spPr>
      </p:pic>
    </p:spTree>
    <p:extLst>
      <p:ext uri="{BB962C8B-B14F-4D97-AF65-F5344CB8AC3E}">
        <p14:creationId xmlns:p14="http://schemas.microsoft.com/office/powerpoint/2010/main" val="126654499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Co-coverage of health interventions</a:t>
            </a:r>
            <a:endParaRPr lang="en-US" sz="3600" b="1" dirty="0">
              <a:solidFill>
                <a:srgbClr val="FFFFFF"/>
              </a:solidFill>
              <a:latin typeface="Calibri" pitchFamily="34" charset="0"/>
              <a:cs typeface="Calibri" pitchFamily="34" charset="0"/>
            </a:endParaRPr>
          </a:p>
        </p:txBody>
      </p:sp>
      <p:pic>
        <p:nvPicPr>
          <p:cNvPr id="3074" name="Picture 2"/>
          <p:cNvPicPr>
            <a:picLocks noChangeAspect="1" noChangeArrowheads="1"/>
          </p:cNvPicPr>
          <p:nvPr/>
        </p:nvPicPr>
        <p:blipFill>
          <a:blip r:embed="rId3" cstate="print"/>
          <a:srcRect/>
          <a:stretch>
            <a:fillRect/>
          </a:stretch>
        </p:blipFill>
        <p:spPr bwMode="auto">
          <a:xfrm>
            <a:off x="1233576" y="1242204"/>
            <a:ext cx="6616280" cy="4860000"/>
          </a:xfrm>
          <a:prstGeom prst="rect">
            <a:avLst/>
          </a:prstGeom>
          <a:noFill/>
          <a:ln w="9525">
            <a:noFill/>
            <a:miter lim="800000"/>
            <a:headEnd/>
            <a:tailEnd/>
          </a:ln>
        </p:spPr>
      </p:pic>
    </p:spTree>
    <p:extLst>
      <p:ext uri="{BB962C8B-B14F-4D97-AF65-F5344CB8AC3E}">
        <p14:creationId xmlns:p14="http://schemas.microsoft.com/office/powerpoint/2010/main" val="39031760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Composite coverage and coverage gap</a:t>
            </a:r>
            <a:endParaRPr lang="en-US" sz="3600" b="1" dirty="0">
              <a:solidFill>
                <a:srgbClr val="FFFFFF"/>
              </a:solidFill>
              <a:latin typeface="Calibri" pitchFamily="34" charset="0"/>
              <a:cs typeface="Calibri" pitchFamily="34" charset="0"/>
            </a:endParaRPr>
          </a:p>
        </p:txBody>
      </p:sp>
      <p:pic>
        <p:nvPicPr>
          <p:cNvPr id="4098" name="Picture 2"/>
          <p:cNvPicPr>
            <a:picLocks noChangeAspect="1" noChangeArrowheads="1"/>
          </p:cNvPicPr>
          <p:nvPr/>
        </p:nvPicPr>
        <p:blipFill>
          <a:blip r:embed="rId3" cstate="print"/>
          <a:srcRect/>
          <a:stretch>
            <a:fillRect/>
          </a:stretch>
        </p:blipFill>
        <p:spPr bwMode="auto">
          <a:xfrm>
            <a:off x="1250831" y="1199072"/>
            <a:ext cx="6682139" cy="4860000"/>
          </a:xfrm>
          <a:prstGeom prst="rect">
            <a:avLst/>
          </a:prstGeom>
          <a:noFill/>
          <a:ln w="9525">
            <a:noFill/>
            <a:miter lim="800000"/>
            <a:headEnd/>
            <a:tailEnd/>
          </a:ln>
        </p:spPr>
      </p:pic>
    </p:spTree>
    <p:extLst>
      <p:ext uri="{BB962C8B-B14F-4D97-AF65-F5344CB8AC3E}">
        <p14:creationId xmlns:p14="http://schemas.microsoft.com/office/powerpoint/2010/main" val="245357238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I</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latin typeface="+mn-lt"/>
                <a:cs typeface="Calibri" pitchFamily="34" charset="0"/>
              </a:rPr>
              <a:t>Countdown to 2015:  </a:t>
            </a:r>
            <a:r>
              <a:rPr lang="en-US" sz="3200" dirty="0" smtClean="0">
                <a:latin typeface="+mn-lt"/>
                <a:cs typeface="Calibri" pitchFamily="34" charset="0"/>
              </a:rPr>
              <a:t>Background</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15365"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60950" y="2314575"/>
            <a:ext cx="3402013" cy="411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124744"/>
            <a:ext cx="7620000" cy="1143000"/>
          </a:xfrm>
        </p:spPr>
        <p:txBody>
          <a:bodyPr/>
          <a:lstStyle/>
          <a:p>
            <a:pPr algn="l"/>
            <a:r>
              <a:rPr lang="en-US" sz="4000" dirty="0" smtClean="0">
                <a:solidFill>
                  <a:srgbClr val="800000"/>
                </a:solidFill>
              </a:rPr>
              <a:t>What is Countdown?</a:t>
            </a:r>
            <a:endParaRPr lang="en-US" sz="4000" dirty="0">
              <a:solidFill>
                <a:srgbClr val="800000"/>
              </a:solidFill>
            </a:endParaRPr>
          </a:p>
        </p:txBody>
      </p:sp>
      <p:sp>
        <p:nvSpPr>
          <p:cNvPr id="3" name="Content Placeholder 2"/>
          <p:cNvSpPr>
            <a:spLocks noGrp="1"/>
          </p:cNvSpPr>
          <p:nvPr>
            <p:ph idx="1"/>
          </p:nvPr>
        </p:nvSpPr>
        <p:spPr>
          <a:xfrm>
            <a:off x="696416" y="2095872"/>
            <a:ext cx="7620000" cy="3997424"/>
          </a:xfrm>
        </p:spPr>
        <p:txBody>
          <a:bodyPr>
            <a:noAutofit/>
          </a:bodyPr>
          <a:lstStyle/>
          <a:p>
            <a:pPr>
              <a:spcBef>
                <a:spcPct val="0"/>
              </a:spcBef>
              <a:spcAft>
                <a:spcPts val="1200"/>
              </a:spcAft>
              <a:buSzPct val="80000"/>
            </a:pPr>
            <a:endParaRPr lang="en-GB" sz="2800" dirty="0" smtClean="0">
              <a:latin typeface="Calibri" pitchFamily="34" charset="0"/>
              <a:cs typeface="Calibri" pitchFamily="34" charset="0"/>
            </a:endParaRPr>
          </a:p>
          <a:p>
            <a:pPr marL="0" indent="0">
              <a:spcBef>
                <a:spcPct val="0"/>
              </a:spcBef>
              <a:spcAft>
                <a:spcPts val="1200"/>
              </a:spcAft>
              <a:buSzPct val="80000"/>
              <a:buNone/>
            </a:pPr>
            <a:r>
              <a:rPr lang="en-GB" sz="2800" dirty="0" smtClean="0">
                <a:latin typeface="Calibri" pitchFamily="34" charset="0"/>
                <a:cs typeface="Calibri" pitchFamily="34" charset="0"/>
              </a:rPr>
              <a:t>A global movement initiated in 2003 that tracks progress in maternal, newborn &amp; child health in the 75 highest burden countries to promote action and accountability</a:t>
            </a:r>
          </a:p>
        </p:txBody>
      </p:sp>
    </p:spTree>
    <p:extLst>
      <p:ext uri="{BB962C8B-B14F-4D97-AF65-F5344CB8AC3E}">
        <p14:creationId xmlns:p14="http://schemas.microsoft.com/office/powerpoint/2010/main" val="39552981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486" name="Rectangle 2"/>
          <p:cNvSpPr>
            <a:spLocks noGrp="1" noChangeArrowheads="1"/>
          </p:cNvSpPr>
          <p:nvPr>
            <p:ph type="ctrTitle"/>
          </p:nvPr>
        </p:nvSpPr>
        <p:spPr bwMode="auto">
          <a:xfrm>
            <a:off x="2777825" y="333375"/>
            <a:ext cx="5019444" cy="1470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eaLnBrk="1" hangingPunct="1"/>
            <a:r>
              <a:rPr lang="en-US" sz="4000" dirty="0" smtClean="0">
                <a:solidFill>
                  <a:srgbClr val="800000"/>
                </a:solidFill>
              </a:rPr>
              <a:t>Countdown origins</a:t>
            </a:r>
          </a:p>
        </p:txBody>
      </p:sp>
      <p:sp>
        <p:nvSpPr>
          <p:cNvPr id="7172" name="Rectangle 3"/>
          <p:cNvSpPr>
            <a:spLocks noGrp="1" noChangeArrowheads="1"/>
          </p:cNvSpPr>
          <p:nvPr>
            <p:ph type="subTitle" idx="1"/>
          </p:nvPr>
        </p:nvSpPr>
        <p:spPr bwMode="auto">
          <a:xfrm>
            <a:off x="179388" y="1085538"/>
            <a:ext cx="6840537" cy="57626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1" hangingPunct="1">
              <a:spcBef>
                <a:spcPct val="0"/>
              </a:spcBef>
            </a:pPr>
            <a:r>
              <a:rPr lang="en-US" sz="2800" i="1" dirty="0">
                <a:solidFill>
                  <a:schemeClr val="tx1"/>
                </a:solidFill>
                <a:latin typeface="+mj-lt"/>
                <a:cs typeface="Arial" charset="0"/>
              </a:rPr>
              <a:t>2003 Lancet </a:t>
            </a:r>
            <a:r>
              <a:rPr lang="en-US" sz="2800" dirty="0">
                <a:solidFill>
                  <a:schemeClr val="tx1"/>
                </a:solidFill>
                <a:latin typeface="+mj-lt"/>
                <a:cs typeface="Arial" charset="0"/>
              </a:rPr>
              <a:t>Child Survival Series</a:t>
            </a:r>
          </a:p>
        </p:txBody>
      </p:sp>
      <p:pic>
        <p:nvPicPr>
          <p:cNvPr id="34820" name="Picture 5" descr="scan0009"/>
          <p:cNvPicPr>
            <a:picLocks noChangeAspect="1" noChangeArrowheads="1"/>
          </p:cNvPicPr>
          <p:nvPr/>
        </p:nvPicPr>
        <p:blipFill>
          <a:blip r:embed="rId3" cstate="print"/>
          <a:srcRect/>
          <a:stretch>
            <a:fillRect/>
          </a:stretch>
        </p:blipFill>
        <p:spPr bwMode="auto">
          <a:xfrm>
            <a:off x="7321550" y="279400"/>
            <a:ext cx="1714500" cy="2286000"/>
          </a:xfrm>
          <a:prstGeom prst="rect">
            <a:avLst/>
          </a:prstGeom>
          <a:ln>
            <a:noFill/>
          </a:ln>
          <a:effectLst>
            <a:outerShdw blurRad="292100" dist="139700" dir="2700000" algn="tl" rotWithShape="0">
              <a:srgbClr val="333333">
                <a:alpha val="65000"/>
              </a:srgbClr>
            </a:outerShdw>
          </a:effectLst>
        </p:spPr>
      </p:pic>
      <p:pic>
        <p:nvPicPr>
          <p:cNvPr id="9" name="Picture 5" descr="neonatal_FC"/>
          <p:cNvPicPr>
            <a:picLocks noChangeAspect="1" noChangeArrowheads="1"/>
          </p:cNvPicPr>
          <p:nvPr/>
        </p:nvPicPr>
        <p:blipFill>
          <a:blip r:embed="rId4" cstate="print"/>
          <a:srcRect/>
          <a:stretch>
            <a:fillRect/>
          </a:stretch>
        </p:blipFill>
        <p:spPr bwMode="auto">
          <a:xfrm>
            <a:off x="7369175" y="2565400"/>
            <a:ext cx="1666875" cy="2376488"/>
          </a:xfrm>
          <a:prstGeom prst="rect">
            <a:avLst/>
          </a:prstGeom>
          <a:ln>
            <a:noFill/>
          </a:ln>
          <a:effectLst>
            <a:outerShdw blurRad="292100" dist="139700" dir="2700000" algn="tl" rotWithShape="0">
              <a:srgbClr val="333333">
                <a:alpha val="65000"/>
              </a:srgbClr>
            </a:outerShdw>
          </a:effectLst>
        </p:spPr>
      </p:pic>
      <p:sp>
        <p:nvSpPr>
          <p:cNvPr id="10" name="Rectangle 3"/>
          <p:cNvSpPr txBox="1">
            <a:spLocks noChangeArrowheads="1"/>
          </p:cNvSpPr>
          <p:nvPr/>
        </p:nvSpPr>
        <p:spPr bwMode="auto">
          <a:xfrm>
            <a:off x="179388" y="2309500"/>
            <a:ext cx="7345362"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Clr>
                <a:srgbClr val="990033"/>
              </a:buClr>
              <a:buSzPct val="80000"/>
            </a:pPr>
            <a:r>
              <a:rPr lang="en-US" sz="2800" dirty="0">
                <a:latin typeface="+mn-lt"/>
              </a:rPr>
              <a:t>A refrain from the United Nations, NGOs, </a:t>
            </a:r>
          </a:p>
          <a:p>
            <a:pPr eaLnBrk="1" hangingPunct="1">
              <a:buClr>
                <a:srgbClr val="990033"/>
              </a:buClr>
              <a:buSzPct val="80000"/>
            </a:pPr>
            <a:r>
              <a:rPr lang="en-US" sz="2800" dirty="0">
                <a:latin typeface="+mn-lt"/>
              </a:rPr>
              <a:t>and civil society: </a:t>
            </a:r>
          </a:p>
          <a:p>
            <a:pPr marL="800100" lvl="1" indent="-342900" eaLnBrk="1" hangingPunct="1">
              <a:buClr>
                <a:srgbClr val="800000"/>
              </a:buClr>
              <a:buSzPct val="80000"/>
              <a:buFont typeface="Arial" pitchFamily="34" charset="0"/>
              <a:buChar char="•"/>
            </a:pPr>
            <a:r>
              <a:rPr lang="en-US" sz="2600" dirty="0">
                <a:latin typeface="+mn-lt"/>
              </a:rPr>
              <a:t>Effective interventions are available</a:t>
            </a:r>
          </a:p>
          <a:p>
            <a:pPr marL="800100" lvl="1" indent="-342900" eaLnBrk="1" hangingPunct="1">
              <a:buClr>
                <a:srgbClr val="800000"/>
              </a:buClr>
              <a:buSzPct val="80000"/>
              <a:buFont typeface="Arial" pitchFamily="34" charset="0"/>
              <a:buChar char="•"/>
            </a:pPr>
            <a:r>
              <a:rPr lang="en-US" sz="2600" dirty="0">
                <a:latin typeface="+mn-lt"/>
              </a:rPr>
              <a:t>Coverage is unacceptably low and inequitable</a:t>
            </a:r>
          </a:p>
          <a:p>
            <a:pPr marL="800100" lvl="1" indent="-342900" eaLnBrk="1" hangingPunct="1">
              <a:buClr>
                <a:srgbClr val="800000"/>
              </a:buClr>
              <a:buSzPct val="80000"/>
              <a:buFont typeface="Arial" pitchFamily="34" charset="0"/>
              <a:buChar char="•"/>
            </a:pPr>
            <a:r>
              <a:rPr lang="en-US" sz="2600" dirty="0">
                <a:latin typeface="+mn-lt"/>
              </a:rPr>
              <a:t>We need to MAKE NOISE  </a:t>
            </a:r>
          </a:p>
        </p:txBody>
      </p:sp>
      <p:sp>
        <p:nvSpPr>
          <p:cNvPr id="11" name="Rectangle 3"/>
          <p:cNvSpPr txBox="1">
            <a:spLocks noChangeArrowheads="1"/>
          </p:cNvSpPr>
          <p:nvPr/>
        </p:nvSpPr>
        <p:spPr bwMode="auto">
          <a:xfrm>
            <a:off x="179388" y="1661800"/>
            <a:ext cx="684053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i="1" dirty="0">
                <a:latin typeface="+mj-lt"/>
              </a:rPr>
              <a:t>2005 Lancet</a:t>
            </a:r>
            <a:r>
              <a:rPr lang="en-US" sz="2800" dirty="0">
                <a:latin typeface="+mj-lt"/>
              </a:rPr>
              <a:t> Neonatal Series</a:t>
            </a:r>
          </a:p>
        </p:txBody>
      </p:sp>
      <p:pic>
        <p:nvPicPr>
          <p:cNvPr id="12" name="Picture 4"/>
          <p:cNvPicPr>
            <a:picLocks noChangeAspect="1" noChangeArrowheads="1"/>
          </p:cNvPicPr>
          <p:nvPr/>
        </p:nvPicPr>
        <p:blipFill>
          <a:blip r:embed="rId5" cstate="print"/>
          <a:srcRect/>
          <a:stretch>
            <a:fillRect/>
          </a:stretch>
        </p:blipFill>
        <p:spPr bwMode="auto">
          <a:xfrm>
            <a:off x="0" y="4572000"/>
            <a:ext cx="1655763" cy="2286000"/>
          </a:xfrm>
          <a:prstGeom prst="rect">
            <a:avLst/>
          </a:prstGeom>
          <a:ln>
            <a:noFill/>
          </a:ln>
          <a:effectLst>
            <a:outerShdw blurRad="292100" dist="139700" dir="2700000" algn="tl" rotWithShape="0">
              <a:srgbClr val="333333">
                <a:alpha val="65000"/>
              </a:srgbClr>
            </a:outerShdw>
          </a:effectLst>
        </p:spPr>
      </p:pic>
      <p:pic>
        <p:nvPicPr>
          <p:cNvPr id="13" name="Picture 4"/>
          <p:cNvPicPr>
            <a:picLocks noChangeAspect="1" noChangeArrowheads="1"/>
          </p:cNvPicPr>
          <p:nvPr/>
        </p:nvPicPr>
        <p:blipFill>
          <a:blip r:embed="rId6" cstate="print"/>
          <a:srcRect/>
          <a:stretch>
            <a:fillRect/>
          </a:stretch>
        </p:blipFill>
        <p:spPr bwMode="auto">
          <a:xfrm>
            <a:off x="1876425" y="4572000"/>
            <a:ext cx="1724025" cy="2286000"/>
          </a:xfrm>
          <a:prstGeom prst="rect">
            <a:avLst/>
          </a:prstGeom>
          <a:ln>
            <a:noFill/>
          </a:ln>
          <a:effectLst>
            <a:outerShdw blurRad="292100" dist="139700" dir="2700000" algn="tl" rotWithShape="0">
              <a:srgbClr val="333333">
                <a:alpha val="65000"/>
              </a:srgbClr>
            </a:outerShdw>
          </a:effectLst>
        </p:spPr>
      </p:pic>
      <p:pic>
        <p:nvPicPr>
          <p:cNvPr id="14" name="Picture 15"/>
          <p:cNvPicPr>
            <a:picLocks noChangeAspect="1" noChangeArrowheads="1"/>
          </p:cNvPicPr>
          <p:nvPr/>
        </p:nvPicPr>
        <p:blipFill>
          <a:blip r:embed="rId7" cstate="print"/>
          <a:srcRect t="16992" r="73512" b="68360"/>
          <a:stretch>
            <a:fillRect/>
          </a:stretch>
        </p:blipFill>
        <p:spPr bwMode="auto">
          <a:xfrm>
            <a:off x="3794125" y="5392738"/>
            <a:ext cx="2286000" cy="762000"/>
          </a:xfrm>
          <a:prstGeom prst="rect">
            <a:avLst/>
          </a:prstGeom>
          <a:ln>
            <a:noFill/>
          </a:ln>
          <a:effectLst>
            <a:outerShdw blurRad="292100" dist="139700" dir="2700000" algn="tl" rotWithShape="0">
              <a:srgbClr val="333333">
                <a:alpha val="65000"/>
              </a:srgbClr>
            </a:outerShdw>
          </a:effectLst>
        </p:spPr>
      </p:pic>
      <p:pic>
        <p:nvPicPr>
          <p:cNvPr id="15" name="Picture 1"/>
          <p:cNvPicPr>
            <a:picLocks noChangeAspect="1" noChangeArrowheads="1"/>
          </p:cNvPicPr>
          <p:nvPr/>
        </p:nvPicPr>
        <p:blipFill>
          <a:blip r:embed="rId8" cstate="print"/>
          <a:srcRect/>
          <a:stretch>
            <a:fillRect/>
          </a:stretch>
        </p:blipFill>
        <p:spPr bwMode="auto">
          <a:xfrm>
            <a:off x="6227763" y="5434013"/>
            <a:ext cx="2428875" cy="73183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1420732"/>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82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42"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1000"/>
                                        <p:tgtEl>
                                          <p:spTgt spid="12"/>
                                        </p:tgtEl>
                                      </p:cBhvr>
                                    </p:animEffect>
                                    <p:anim calcmode="lin" valueType="num">
                                      <p:cBhvr>
                                        <p:cTn id="24" dur="1000" fill="hold"/>
                                        <p:tgtEl>
                                          <p:spTgt spid="12"/>
                                        </p:tgtEl>
                                        <p:attrNameLst>
                                          <p:attrName>ppt_x</p:attrName>
                                        </p:attrNameLst>
                                      </p:cBhvr>
                                      <p:tavLst>
                                        <p:tav tm="0">
                                          <p:val>
                                            <p:strVal val="#ppt_x"/>
                                          </p:val>
                                        </p:tav>
                                        <p:tav tm="100000">
                                          <p:val>
                                            <p:strVal val="#ppt_x"/>
                                          </p:val>
                                        </p:tav>
                                      </p:tavLst>
                                    </p:anim>
                                    <p:anim calcmode="lin" valueType="num">
                                      <p:cBhvr>
                                        <p:cTn id="25" dur="1000" fill="hold"/>
                                        <p:tgtEl>
                                          <p:spTgt spid="12"/>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1000"/>
                                        <p:tgtEl>
                                          <p:spTgt spid="15"/>
                                        </p:tgtEl>
                                      </p:cBhvr>
                                    </p:animEffect>
                                    <p:anim calcmode="lin" valueType="num">
                                      <p:cBhvr>
                                        <p:cTn id="39" dur="1000" fill="hold"/>
                                        <p:tgtEl>
                                          <p:spTgt spid="15"/>
                                        </p:tgtEl>
                                        <p:attrNameLst>
                                          <p:attrName>ppt_x</p:attrName>
                                        </p:attrNameLst>
                                      </p:cBhvr>
                                      <p:tavLst>
                                        <p:tav tm="0">
                                          <p:val>
                                            <p:strVal val="#ppt_x"/>
                                          </p:val>
                                        </p:tav>
                                        <p:tav tm="100000">
                                          <p:val>
                                            <p:strVal val="#ppt_x"/>
                                          </p:val>
                                        </p:tav>
                                      </p:tavLst>
                                    </p:anim>
                                    <p:anim calcmode="lin" valueType="num">
                                      <p:cBhvr>
                                        <p:cTn id="4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 grpId="0" build="p"/>
      <p:bldP spid="10"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8195" name="Text Box 12"/>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defRPr/>
            </a:pPr>
            <a:endParaRPr lang="en-US" sz="2000" dirty="0">
              <a:solidFill>
                <a:schemeClr val="accent1">
                  <a:lumMod val="20000"/>
                  <a:lumOff val="80000"/>
                </a:schemeClr>
              </a:solidFill>
              <a:latin typeface="Arial" pitchFamily="34" charset="0"/>
              <a:ea typeface="MS PGothic" pitchFamily="34" charset="-128"/>
              <a:cs typeface="Arial" pitchFamily="34" charset="0"/>
            </a:endParaRPr>
          </a:p>
        </p:txBody>
      </p:sp>
      <p:sp>
        <p:nvSpPr>
          <p:cNvPr id="17" name="Rectangle 16"/>
          <p:cNvSpPr>
            <a:spLocks noChangeArrowheads="1"/>
          </p:cNvSpPr>
          <p:nvPr/>
        </p:nvSpPr>
        <p:spPr bwMode="auto">
          <a:xfrm>
            <a:off x="788675" y="2216725"/>
            <a:ext cx="7358063" cy="2985433"/>
          </a:xfrm>
          <a:prstGeom prst="rect">
            <a:avLst/>
          </a:prstGeom>
          <a:noFill/>
          <a:ln w="9525">
            <a:noFill/>
            <a:miter lim="800000"/>
            <a:headEnd/>
            <a:tailEnd/>
          </a:ln>
        </p:spPr>
        <p:txBody>
          <a:bodyPr>
            <a:spAutoFit/>
          </a:bodyPr>
          <a:lstStyle/>
          <a:p>
            <a:pPr marL="457200" indent="-457200">
              <a:spcAft>
                <a:spcPts val="1200"/>
              </a:spcAft>
              <a:buClr>
                <a:srgbClr val="990033"/>
              </a:buClr>
              <a:buSzPct val="80000"/>
              <a:buFont typeface="Arial" pitchFamily="34" charset="0"/>
              <a:buChar char="•"/>
            </a:pPr>
            <a:r>
              <a:rPr lang="en-GB" sz="2800" dirty="0">
                <a:latin typeface="+mn-lt"/>
              </a:rPr>
              <a:t>To disseminate the best and most recent information on country-level progress </a:t>
            </a:r>
          </a:p>
          <a:p>
            <a:pPr marL="457200" indent="-457200">
              <a:spcAft>
                <a:spcPts val="1200"/>
              </a:spcAft>
              <a:buClr>
                <a:srgbClr val="990033"/>
              </a:buClr>
              <a:buSzPct val="80000"/>
              <a:buFont typeface="Arial" pitchFamily="34" charset="0"/>
              <a:buChar char="•"/>
            </a:pPr>
            <a:r>
              <a:rPr lang="en-GB" sz="2800" dirty="0">
                <a:latin typeface="+mn-lt"/>
              </a:rPr>
              <a:t>To take stock of progress and propose new actions</a:t>
            </a:r>
          </a:p>
          <a:p>
            <a:pPr marL="457200" indent="-457200">
              <a:spcAft>
                <a:spcPts val="1200"/>
              </a:spcAft>
              <a:buClr>
                <a:srgbClr val="990033"/>
              </a:buClr>
              <a:buSzPct val="80000"/>
              <a:buFont typeface="Arial" pitchFamily="34" charset="0"/>
              <a:buChar char="•"/>
            </a:pPr>
            <a:r>
              <a:rPr lang="en-GB" sz="2800" dirty="0">
                <a:latin typeface="+mn-lt"/>
              </a:rPr>
              <a:t>To hold governments, partners and donors accountable wherever progress is lacking</a:t>
            </a:r>
          </a:p>
        </p:txBody>
      </p:sp>
      <p:sp>
        <p:nvSpPr>
          <p:cNvPr id="22535" name="Rectangle 14"/>
          <p:cNvSpPr>
            <a:spLocks noGrp="1" noChangeArrowheads="1"/>
          </p:cNvSpPr>
          <p:nvPr>
            <p:ph type="title"/>
          </p:nvPr>
        </p:nvSpPr>
        <p:spPr bwMode="auto">
          <a:xfrm>
            <a:off x="804739" y="1129213"/>
            <a:ext cx="4194968" cy="1143000"/>
          </a:xfrm>
          <a:noFill/>
          <a:ln>
            <a:miter lim="800000"/>
            <a:headEnd/>
            <a:tailEnd/>
          </a:ln>
        </p:spPr>
        <p:txBody>
          <a:bodyPr vert="horz" wrap="square" lIns="91440" tIns="45720" rIns="91440" bIns="45720" numCol="1" anchor="t" anchorCtr="0" compatLnSpc="1">
            <a:prstTxWarp prst="textNoShape">
              <a:avLst/>
            </a:prstTxWarp>
          </a:bodyPr>
          <a:lstStyle/>
          <a:p>
            <a:pPr algn="l" eaLnBrk="1" hangingPunct="1"/>
            <a:r>
              <a:rPr lang="en-GB" sz="4000" dirty="0" smtClean="0">
                <a:solidFill>
                  <a:srgbClr val="800000"/>
                </a:solidFill>
              </a:rPr>
              <a:t>Countdown aims</a:t>
            </a:r>
            <a:endParaRPr lang="en-US" sz="4000" dirty="0" smtClean="0">
              <a:solidFill>
                <a:srgbClr val="800000"/>
              </a:solidFill>
            </a:endParaRPr>
          </a:p>
        </p:txBody>
      </p:sp>
    </p:spTree>
    <p:extLst>
      <p:ext uri="{BB962C8B-B14F-4D97-AF65-F5344CB8AC3E}">
        <p14:creationId xmlns:p14="http://schemas.microsoft.com/office/powerpoint/2010/main" val="447904655"/>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1" name="Title 1"/>
          <p:cNvSpPr>
            <a:spLocks noGrp="1"/>
          </p:cNvSpPr>
          <p:nvPr>
            <p:ph type="title"/>
          </p:nvPr>
        </p:nvSpPr>
        <p:spPr bwMode="auto">
          <a:xfrm>
            <a:off x="2780200" y="260125"/>
            <a:ext cx="5864975" cy="754034"/>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What does Countdown do?</a:t>
            </a:r>
          </a:p>
        </p:txBody>
      </p:sp>
      <p:sp>
        <p:nvSpPr>
          <p:cNvPr id="3" name="Content Placeholder 2"/>
          <p:cNvSpPr>
            <a:spLocks noGrp="1"/>
          </p:cNvSpPr>
          <p:nvPr>
            <p:ph idx="1"/>
          </p:nvPr>
        </p:nvSpPr>
        <p:spPr bwMode="auto">
          <a:xfrm>
            <a:off x="282633" y="1159000"/>
            <a:ext cx="8562109" cy="4800600"/>
          </a:xfrm>
          <a:noFill/>
          <a:ln>
            <a:miter lim="800000"/>
            <a:headEnd/>
            <a:tailEnd/>
          </a:ln>
        </p:spPr>
        <p:txBody>
          <a:bodyPr vert="horz" wrap="square" lIns="91440" tIns="45720" rIns="91440" bIns="45720" numCol="1" anchor="t" anchorCtr="0" compatLnSpc="1">
            <a:prstTxWarp prst="textNoShape">
              <a:avLst/>
            </a:prstTxWarp>
          </a:bodyPr>
          <a:lstStyle/>
          <a:p>
            <a:pPr>
              <a:spcBef>
                <a:spcPct val="0"/>
              </a:spcBef>
              <a:spcAft>
                <a:spcPts val="1200"/>
              </a:spcAft>
              <a:buSzPct val="80000"/>
            </a:pPr>
            <a:r>
              <a:rPr lang="en-GB" sz="2600" b="1" dirty="0" smtClean="0">
                <a:solidFill>
                  <a:srgbClr val="800000"/>
                </a:solidFill>
              </a:rPr>
              <a:t>Analyze country-level coverage and trends</a:t>
            </a:r>
            <a:r>
              <a:rPr lang="en-GB" sz="2600" b="1" dirty="0" smtClean="0">
                <a:solidFill>
                  <a:srgbClr val="C00000"/>
                </a:solidFill>
              </a:rPr>
              <a:t> </a:t>
            </a:r>
            <a:r>
              <a:rPr lang="en-GB" sz="2600" dirty="0" smtClean="0"/>
              <a:t>for interventions proven to reduce maternal, newborn and child mortality </a:t>
            </a:r>
          </a:p>
          <a:p>
            <a:pPr>
              <a:spcBef>
                <a:spcPct val="0"/>
              </a:spcBef>
              <a:spcAft>
                <a:spcPts val="1200"/>
              </a:spcAft>
              <a:buSzPct val="80000"/>
            </a:pPr>
            <a:r>
              <a:rPr lang="en-GB" sz="2600" b="1" dirty="0" smtClean="0">
                <a:solidFill>
                  <a:srgbClr val="800000"/>
                </a:solidFill>
              </a:rPr>
              <a:t>Track indicators </a:t>
            </a:r>
            <a:r>
              <a:rPr lang="en-GB" sz="2600" dirty="0" smtClean="0"/>
              <a:t>for determinants of coverage (policies and health system strength; financial flows; equity)</a:t>
            </a:r>
          </a:p>
          <a:p>
            <a:pPr>
              <a:spcBef>
                <a:spcPct val="0"/>
              </a:spcBef>
              <a:spcAft>
                <a:spcPts val="1200"/>
              </a:spcAft>
              <a:buSzPct val="80000"/>
            </a:pPr>
            <a:r>
              <a:rPr lang="en-GB" sz="2600" b="1" dirty="0" smtClean="0">
                <a:solidFill>
                  <a:srgbClr val="800000"/>
                </a:solidFill>
              </a:rPr>
              <a:t>Identify knowledge and data gaps </a:t>
            </a:r>
            <a:r>
              <a:rPr lang="en-GB" sz="2600" dirty="0" smtClean="0"/>
              <a:t>across the RMNCH continuum of care </a:t>
            </a:r>
          </a:p>
          <a:p>
            <a:pPr>
              <a:spcBef>
                <a:spcPct val="0"/>
              </a:spcBef>
              <a:spcAft>
                <a:spcPts val="1200"/>
              </a:spcAft>
              <a:buSzPct val="80000"/>
            </a:pPr>
            <a:r>
              <a:rPr lang="en-GB" sz="2600" b="1" dirty="0" smtClean="0">
                <a:solidFill>
                  <a:srgbClr val="800000"/>
                </a:solidFill>
              </a:rPr>
              <a:t>Conduct research and analysis</a:t>
            </a:r>
          </a:p>
          <a:p>
            <a:pPr>
              <a:spcBef>
                <a:spcPct val="0"/>
              </a:spcBef>
              <a:spcAft>
                <a:spcPts val="1200"/>
              </a:spcAft>
              <a:buSzPct val="80000"/>
            </a:pPr>
            <a:r>
              <a:rPr lang="en-GB" sz="2600" b="1" dirty="0" smtClean="0">
                <a:solidFill>
                  <a:srgbClr val="800000"/>
                </a:solidFill>
              </a:rPr>
              <a:t>Support country-level Countdowns </a:t>
            </a:r>
          </a:p>
          <a:p>
            <a:pPr>
              <a:spcBef>
                <a:spcPct val="0"/>
              </a:spcBef>
              <a:spcAft>
                <a:spcPts val="1200"/>
              </a:spcAft>
              <a:buSzPct val="80000"/>
            </a:pPr>
            <a:r>
              <a:rPr lang="en-GB" sz="2600" b="1" dirty="0" smtClean="0">
                <a:solidFill>
                  <a:srgbClr val="800000"/>
                </a:solidFill>
              </a:rPr>
              <a:t>Produce materials, organize global conferences and develop web site </a:t>
            </a:r>
            <a:r>
              <a:rPr lang="en-GB" sz="2600" dirty="0" smtClean="0"/>
              <a:t>to share findings</a:t>
            </a:r>
            <a:endParaRPr lang="en-GB" sz="2600" b="1" dirty="0" smtClean="0">
              <a:solidFill>
                <a:srgbClr val="800000"/>
              </a:solidFill>
            </a:endParaRPr>
          </a:p>
        </p:txBody>
      </p:sp>
      <p:sp>
        <p:nvSpPr>
          <p:cNvPr id="24579" name="Slide Number Placeholder 3"/>
          <p:cNvSpPr>
            <a:spLocks noGrp="1"/>
          </p:cNvSpPr>
          <p:nvPr>
            <p:ph type="sldNum" sz="quarter" idx="12"/>
          </p:nvPr>
        </p:nvSpPr>
        <p:spPr>
          <a:noFill/>
        </p:spPr>
        <p:txBody>
          <a:bodyPr/>
          <a:lstStyle/>
          <a:p>
            <a:fld id="{68356016-FF63-4C0F-8A5C-81CB5ED6F129}"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12414</TotalTime>
  <Words>2989</Words>
  <Application>Microsoft Macintosh PowerPoint</Application>
  <PresentationFormat>On-screen Show (4:3)</PresentationFormat>
  <Paragraphs>263</Paragraphs>
  <Slides>43</Slides>
  <Notes>42</Notes>
  <HiddenSlides>2</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Office Theme</vt:lpstr>
      <vt:lpstr>PowerPoint Presentation</vt:lpstr>
      <vt:lpstr>Notes for the presenter on adapting this presentation</vt:lpstr>
      <vt:lpstr>Purpose of this presentation </vt:lpstr>
      <vt:lpstr>Outline</vt:lpstr>
      <vt:lpstr>PowerPoint Presentation</vt:lpstr>
      <vt:lpstr>What is Countdown?</vt:lpstr>
      <vt:lpstr>Countdown origins</vt:lpstr>
      <vt:lpstr>Countdown aims</vt:lpstr>
      <vt:lpstr>What does Countdown do?</vt:lpstr>
      <vt:lpstr>Countdown:  Promoting accountability for action</vt:lpstr>
      <vt:lpstr>Where is Countdown? </vt:lpstr>
      <vt:lpstr>Who is Countdown?</vt:lpstr>
      <vt:lpstr>Countdown moving forward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Other maternal and newborn health indicators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MNCH policies</vt:lpstr>
      <vt:lpstr>Systems and financing for MNCH</vt:lpstr>
      <vt:lpstr>PowerPoint Presentation</vt:lpstr>
      <vt:lpstr>Thank you!</vt:lpstr>
      <vt:lpstr>Optional additional slides  Equity profiles  Uzbekistan </vt:lpstr>
      <vt:lpstr>PowerPoint Presentation</vt:lpstr>
      <vt:lpstr>PowerPoint Presentation</vt:lpstr>
      <vt:lpstr>PowerPoint Presentation</vt:lpstr>
      <vt:lpstr>PowerPoint Presentation</vt:lpstr>
    </vt:vector>
  </TitlesOfParts>
  <Company>World Health Organization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Countdown Report 2012, CS-C2A June 2012</dc:title>
  <dc:creator>jbryce;Dwivedi</dc:creator>
  <cp:lastModifiedBy>Dewi Ismajani Puradiredja</cp:lastModifiedBy>
  <cp:revision>733</cp:revision>
  <cp:lastPrinted>2012-06-12T19:26:24Z</cp:lastPrinted>
  <dcterms:created xsi:type="dcterms:W3CDTF">2008-01-10T17:37:13Z</dcterms:created>
  <dcterms:modified xsi:type="dcterms:W3CDTF">2014-12-07T23:17:43Z</dcterms:modified>
</cp:coreProperties>
</file>