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2" r:id="rId2"/>
    <p:sldId id="543" r:id="rId3"/>
    <p:sldId id="519" r:id="rId4"/>
    <p:sldId id="431" r:id="rId5"/>
    <p:sldId id="435" r:id="rId6"/>
    <p:sldId id="496" r:id="rId7"/>
    <p:sldId id="464" r:id="rId8"/>
    <p:sldId id="521" r:id="rId9"/>
    <p:sldId id="513" r:id="rId10"/>
    <p:sldId id="523" r:id="rId11"/>
    <p:sldId id="517" r:id="rId12"/>
    <p:sldId id="544" r:id="rId13"/>
    <p:sldId id="522" r:id="rId14"/>
    <p:sldId id="390" r:id="rId15"/>
    <p:sldId id="412" r:id="rId16"/>
    <p:sldId id="518" r:id="rId17"/>
    <p:sldId id="500" r:id="rId18"/>
    <p:sldId id="413" r:id="rId19"/>
    <p:sldId id="545"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541"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990033"/>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1213" autoAdjust="0"/>
  </p:normalViewPr>
  <p:slideViewPr>
    <p:cSldViewPr snapToGrid="0">
      <p:cViewPr>
        <p:scale>
          <a:sx n="110" d="100"/>
          <a:sy n="110" d="100"/>
        </p:scale>
        <p:origin x="-496" y="1256"/>
      </p:cViewPr>
      <p:guideLst>
        <p:guide orient="horz" pos="2160"/>
        <p:guide pos="2880"/>
      </p:guideLst>
    </p:cSldViewPr>
  </p:slideViewPr>
  <p:outlineViewPr>
    <p:cViewPr>
      <p:scale>
        <a:sx n="33" d="100"/>
        <a:sy n="33" d="100"/>
      </p:scale>
      <p:origin x="246" y="44994"/>
    </p:cViewPr>
  </p:outlineViewPr>
  <p:notesTextViewPr>
    <p:cViewPr>
      <p:scale>
        <a:sx n="100" d="100"/>
        <a:sy n="100" d="100"/>
      </p:scale>
      <p:origin x="0" y="0"/>
    </p:cViewPr>
  </p:notesTextViewPr>
  <p:sorterViewPr>
    <p:cViewPr>
      <p:scale>
        <a:sx n="90" d="100"/>
        <a:sy n="90" d="100"/>
      </p:scale>
      <p:origin x="0" y="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08/12/2014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08/12/2014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Zambia,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smtClean="0"/>
              <a:t>for Zambia</a:t>
            </a:r>
            <a:r>
              <a:rPr lang="en-US" i="0" baseline="0" smtClean="0"/>
              <a:t> </a:t>
            </a:r>
            <a:r>
              <a:rPr lang="en-US" i="0" smtClean="0"/>
              <a:t>has a wide range of data on maternal, newborn and child health.  </a:t>
            </a:r>
            <a:r>
              <a:rPr lang="en-US" i="0" dirty="0" smtClean="0"/>
              <a:t>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(The presenter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Zambia’s official mortality statistics.)</a:t>
            </a:r>
          </a:p>
          <a:p>
            <a:r>
              <a:rPr lang="en-US" dirty="0" smtClean="0"/>
              <a:t>Other</a:t>
            </a:r>
            <a:r>
              <a:rPr lang="en-US" baseline="0" dirty="0" smtClean="0"/>
              <a:t> data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The Zambia </a:t>
            </a:r>
            <a:r>
              <a:rPr lang="en-US" i="1" dirty="0" smtClean="0"/>
              <a:t>Under—five child mortality rate </a:t>
            </a:r>
            <a:r>
              <a:rPr lang="en-US" i="0" dirty="0" smtClean="0"/>
              <a:t>is </a:t>
            </a:r>
            <a:r>
              <a:rPr lang="en-US" dirty="0" smtClean="0"/>
              <a:t>declining.</a:t>
            </a:r>
            <a:r>
              <a:rPr lang="en-US" baseline="0" dirty="0" smtClean="0"/>
              <a:t>  </a:t>
            </a:r>
            <a:r>
              <a:rPr lang="en-US" dirty="0" smtClean="0"/>
              <a:t>Newer UN</a:t>
            </a:r>
            <a:r>
              <a:rPr lang="en-US" baseline="0" dirty="0" smtClean="0"/>
              <a:t> estimates show an Under-five mortality rate of 87 for 2013.  The </a:t>
            </a:r>
            <a:r>
              <a:rPr lang="en-US" i="1" baseline="0" dirty="0" smtClean="0"/>
              <a:t>Maternal mortality ratio</a:t>
            </a:r>
            <a:r>
              <a:rPr lang="en-US" baseline="0" dirty="0" smtClean="0"/>
              <a:t> is showing </a:t>
            </a:r>
            <a:r>
              <a:rPr lang="en-US" baseline="0" smtClean="0"/>
              <a:t>much slower </a:t>
            </a:r>
            <a:r>
              <a:rPr lang="en-US" baseline="0" dirty="0" smtClean="0"/>
              <a:t>decline.</a:t>
            </a:r>
            <a:endParaRPr lang="en-US" dirty="0" smtClean="0"/>
          </a:p>
          <a:p>
            <a:endParaRPr lang="en-US" baseline="0" dirty="0" smtClean="0"/>
          </a:p>
          <a:p>
            <a:r>
              <a:rPr lang="en-US" i="1" baseline="0" dirty="0" smtClean="0"/>
              <a:t>(Note: Updated 2013 child mortality data from “</a:t>
            </a:r>
            <a:r>
              <a:rPr lang="en-ZA" sz="1200" b="0" i="1" kern="1200" dirty="0" smtClean="0">
                <a:solidFill>
                  <a:schemeClr val="tx1"/>
                </a:solidFill>
                <a:effectLst/>
                <a:latin typeface="+mn-lt"/>
                <a:ea typeface="+mn-ea"/>
                <a:cs typeface="+mn-cs"/>
              </a:rPr>
              <a:t>The UN Inter-agency Group for Child Mortality Estimation, 2014”)</a:t>
            </a:r>
            <a:endParaRPr lang="en-US" i="1"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a:t>
            </a:r>
            <a:r>
              <a:rPr lang="en-US" i="0" dirty="0" smtClean="0"/>
              <a:t>sub-Saharan Africa, including Zambia,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Zambia, some </a:t>
            </a:r>
            <a:r>
              <a:rPr lang="en-US" dirty="0" smtClean="0"/>
              <a:t>34% </a:t>
            </a:r>
            <a:r>
              <a:rPr lang="en-US" dirty="0" smtClean="0"/>
              <a:t>of child deaths occur in the neonatal period.  Most of these can be prevented.  Post-neonatal deaths can, also,</a:t>
            </a:r>
            <a:r>
              <a:rPr lang="en-US" baseline="0" dirty="0" smtClean="0"/>
              <a:t> mostly be prevented and come mainly from Malaria, Pneumonia, </a:t>
            </a:r>
            <a:r>
              <a:rPr lang="en-US" baseline="0" dirty="0" err="1" smtClean="0"/>
              <a:t>Diarrhoea</a:t>
            </a:r>
            <a:r>
              <a:rPr lang="en-US" baseline="0" dirty="0" smtClean="0"/>
              <a:t>, HIV/AIDS, Injuries and Measles. </a:t>
            </a:r>
            <a:r>
              <a:rPr lang="en-US" dirty="0" smtClean="0"/>
              <a:t> </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endParaRPr lang="en-US" i="0" baseline="0" dirty="0" smtClean="0"/>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t>
            </a:r>
            <a:r>
              <a:rPr lang="en-US" dirty="0" smtClean="0"/>
              <a:t>along </a:t>
            </a:r>
            <a:r>
              <a:rPr lang="en-US" dirty="0" smtClean="0"/>
              <a:t>the continuum of care.  It’s useful to consider what delivery strategies are used to deliver these interventions and how</a:t>
            </a:r>
            <a:r>
              <a:rPr lang="en-US" baseline="0" dirty="0" smtClean="0"/>
              <a:t> to overcome </a:t>
            </a:r>
            <a:r>
              <a:rPr lang="en-US" i="0" baseline="0" dirty="0" smtClean="0"/>
              <a:t>barriers to delivery or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remained less than 50%.  It’s important to consider </a:t>
            </a:r>
            <a:r>
              <a:rPr lang="en-US" b="1" baseline="0" dirty="0" smtClean="0"/>
              <a:t>why</a:t>
            </a:r>
            <a:r>
              <a:rPr lang="en-US" baseline="0" dirty="0" smtClean="0"/>
              <a:t> coverage is not improving,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PMTCT coverage is estimated at </a:t>
            </a:r>
            <a:r>
              <a:rPr lang="en-US" dirty="0" smtClean="0"/>
              <a:t>&gt;95%</a:t>
            </a:r>
            <a:r>
              <a:rPr lang="en-US" baseline="0" dirty="0" smtClean="0"/>
              <a:t> in 2012.</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In Zambia, 94</a:t>
            </a:r>
            <a:r>
              <a:rPr lang="en-US" baseline="0" dirty="0" smtClean="0"/>
              <a:t>% of women</a:t>
            </a:r>
            <a:r>
              <a:rPr lang="en-US" sz="1200" kern="1200" dirty="0" smtClean="0">
                <a:solidFill>
                  <a:schemeClr val="tx1"/>
                </a:solidFill>
                <a:latin typeface="+mn-lt"/>
                <a:ea typeface="+mn-ea"/>
                <a:cs typeface="+mn-cs"/>
              </a:rPr>
              <a:t> attend </a:t>
            </a:r>
            <a:r>
              <a:rPr lang="en-US" sz="1200" i="1" kern="1200" dirty="0" smtClean="0">
                <a:solidFill>
                  <a:schemeClr val="tx1"/>
                </a:solidFill>
                <a:latin typeface="+mn-lt"/>
                <a:ea typeface="+mn-ea"/>
                <a:cs typeface="+mn-cs"/>
              </a:rPr>
              <a:t>Antenatal care</a:t>
            </a:r>
            <a:r>
              <a:rPr lang="en-US" sz="1200" kern="1200" dirty="0" smtClean="0">
                <a:solidFill>
                  <a:schemeClr val="tx1"/>
                </a:solidFill>
                <a:latin typeface="+mn-lt"/>
                <a:ea typeface="+mn-ea"/>
                <a:cs typeface="+mn-cs"/>
              </a:rPr>
              <a:t>  with a skilled provider at least once during pregnancy.</a:t>
            </a:r>
            <a:r>
              <a:rPr lang="en-US"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60% of</a:t>
            </a:r>
            <a:r>
              <a:rPr lang="en-US" baseline="0" dirty="0" smtClean="0"/>
              <a:t> </a:t>
            </a:r>
            <a:r>
              <a:rPr lang="en-US" baseline="0" dirty="0" smtClean="0"/>
              <a:t>women are attending the necessary 4 visits, as shown on the next slide.  Quality of care for antenatal care also needs to be considered.</a:t>
            </a:r>
            <a:endParaRPr lang="en-US"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there is still room for improvement for a number</a:t>
            </a:r>
            <a:r>
              <a:rPr lang="en-US" baseline="0" dirty="0" smtClean="0"/>
              <a:t> of other maternal and newborn health indicators.  Rural </a:t>
            </a:r>
            <a:r>
              <a:rPr lang="en-US" i="1" baseline="0" dirty="0" smtClean="0"/>
              <a:t>C-Section rates </a:t>
            </a:r>
            <a:r>
              <a:rPr lang="en-US" baseline="0" dirty="0" smtClean="0"/>
              <a:t>are still below the minimum needed to save lives.  Data for </a:t>
            </a:r>
            <a:r>
              <a:rPr lang="en-US" i="1" baseline="0" dirty="0" smtClean="0"/>
              <a:t>Postnatal visit </a:t>
            </a:r>
            <a:r>
              <a:rPr lang="en-US" baseline="0" dirty="0" smtClean="0"/>
              <a:t>for baby </a:t>
            </a:r>
            <a:r>
              <a:rPr lang="en-US" baseline="0" dirty="0" smtClean="0"/>
              <a:t>and </a:t>
            </a:r>
            <a:r>
              <a:rPr lang="en-US" i="1" baseline="0" dirty="0" smtClean="0"/>
              <a:t>Women with low body mass index </a:t>
            </a:r>
            <a:r>
              <a:rPr lang="en-US" i="0" baseline="0" dirty="0" smtClean="0"/>
              <a:t>are</a:t>
            </a:r>
            <a:r>
              <a:rPr lang="en-US" i="1" baseline="0" dirty="0" smtClean="0"/>
              <a:t> </a:t>
            </a:r>
            <a:r>
              <a:rPr lang="en-US" baseline="0" dirty="0" smtClean="0"/>
              <a:t>not yet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Zambia has data for 3 out of the 5 indicators related to immunization. Zambia’s </a:t>
            </a:r>
            <a:r>
              <a:rPr lang="en-US" i="1" dirty="0" smtClean="0"/>
              <a:t>Immunization</a:t>
            </a:r>
            <a:r>
              <a:rPr lang="en-US" i="0" baseline="0" dirty="0" smtClean="0"/>
              <a:t> </a:t>
            </a:r>
            <a:r>
              <a:rPr lang="en-US" dirty="0" smtClean="0"/>
              <a:t>coverage </a:t>
            </a:r>
            <a:r>
              <a:rPr lang="en-US" dirty="0" smtClean="0"/>
              <a:t>is comparatively</a:t>
            </a:r>
            <a:r>
              <a:rPr lang="en-US" baseline="0" dirty="0" smtClean="0"/>
              <a:t> high, but there is still room for improvement.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2007 some 68% </a:t>
            </a:r>
            <a:r>
              <a:rPr lang="en-US" sz="1200" kern="1200" dirty="0" smtClean="0">
                <a:solidFill>
                  <a:schemeClr val="tx1"/>
                </a:solidFill>
                <a:latin typeface="+mn-lt"/>
                <a:ea typeface="+mn-ea"/>
                <a:cs typeface="+mn-cs"/>
              </a:rPr>
              <a:t>of children with suspected pneumonia were taken to an appropriate health provider for treatment.   47% of children with suspected pneumonia received antibiotics.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60% of children with diarrhoea were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Many government officials, local and international colleagues from </a:t>
            </a:r>
            <a:r>
              <a:rPr lang="en-US" sz="1200" i="0" dirty="0" smtClean="0"/>
              <a:t>Zambia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Zambia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ITN use is increasing,</a:t>
            </a:r>
            <a:r>
              <a:rPr lang="en-US" baseline="0" dirty="0" smtClean="0"/>
              <a:t> with half of children &lt;5 years sleeping under a treated bednet in 2010.</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 </a:t>
            </a:r>
            <a:r>
              <a:rPr lang="en-US" dirty="0" smtClean="0"/>
              <a:t> rates have </a:t>
            </a:r>
            <a:r>
              <a:rPr lang="en-US" baseline="0" dirty="0" smtClean="0"/>
              <a:t>declined, but are still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rates rose</a:t>
            </a:r>
            <a:r>
              <a:rPr lang="en-US" baseline="0" dirty="0" smtClean="0"/>
              <a:t> to over 60% by 2007</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While there were some improvements in rural areas, </a:t>
            </a:r>
            <a:r>
              <a:rPr lang="en-US" baseline="0" dirty="0" smtClean="0"/>
              <a:t>51% of </a:t>
            </a:r>
            <a:r>
              <a:rPr lang="en-US" baseline="0" dirty="0" smtClean="0"/>
              <a:t>the rural population are using surface water or other unimproved sources of drinking water.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25% </a:t>
            </a:r>
            <a:r>
              <a:rPr lang="en-US" dirty="0" smtClean="0"/>
              <a:t>of the rural population are still practicing</a:t>
            </a:r>
            <a:r>
              <a:rPr lang="en-US" baseline="0" dirty="0" smtClean="0"/>
              <a:t> </a:t>
            </a:r>
            <a:r>
              <a:rPr lang="en-US" i="0" dirty="0" smtClean="0"/>
              <a:t>open defecation</a:t>
            </a:r>
            <a:r>
              <a:rPr lang="en-US" dirty="0" smtClean="0"/>
              <a:t>.  </a:t>
            </a:r>
            <a:r>
              <a:rPr lang="en-US" smtClean="0"/>
              <a:t>Another </a:t>
            </a:r>
            <a:r>
              <a:rPr lang="en-US" smtClean="0"/>
              <a:t>23%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Zambia</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has fully adopted most of the policies being tracked by Countdown.   It could be helpful to understand the current status and implementation of each policy.  Adopting these policies and implementing them at scale can contribute to improved coverage of life saving interventions.</a:t>
            </a:r>
          </a:p>
          <a:p>
            <a:r>
              <a:rPr lang="en-US" baseline="0" dirty="0" smtClean="0"/>
              <a:t>          </a:t>
            </a:r>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pPr defTabSz="914350">
              <a:defRPr/>
            </a:pPr>
            <a:r>
              <a:rPr lang="en-US" dirty="0" smtClean="0"/>
              <a:t>This slide shows coverage levels for the poorest and richest households for a range of interventions along the continuum of care. The poorest 20% are represented by the red dot.  The wealthiest 20% are represented by the</a:t>
            </a:r>
            <a:r>
              <a:rPr lang="en-US" baseline="0" dirty="0" smtClean="0"/>
              <a:t> orange dot. The longer the line between the two groups, the greater the inequality.  </a:t>
            </a:r>
            <a:r>
              <a:rPr lang="en-US" dirty="0" smtClean="0"/>
              <a:t>Inequality is by far greatest for </a:t>
            </a:r>
            <a:r>
              <a:rPr lang="en-US" i="1" baseline="0" dirty="0" smtClean="0"/>
              <a:t>Skilled birth attendant</a:t>
            </a:r>
            <a:r>
              <a:rPr lang="en-US" i="0" baseline="0" dirty="0" smtClean="0"/>
              <a:t> but also high for </a:t>
            </a:r>
            <a:r>
              <a:rPr lang="en-US" i="1" baseline="0" dirty="0" smtClean="0"/>
              <a:t>Careseeking for pneumonia. </a:t>
            </a:r>
            <a:r>
              <a:rPr lang="en-US" i="0" baseline="0" dirty="0" smtClean="0"/>
              <a:t>Both are likely to </a:t>
            </a:r>
            <a:r>
              <a:rPr lang="en-US" baseline="0" dirty="0" smtClean="0"/>
              <a:t>depend more on health facilities.  Other</a:t>
            </a:r>
            <a:r>
              <a:rPr lang="en-US" dirty="0" smtClean="0">
                <a:solidFill>
                  <a:srgbClr val="FF0000"/>
                </a:solidFill>
              </a:rPr>
              <a:t> interventions like </a:t>
            </a:r>
            <a:r>
              <a:rPr lang="en-US" i="1" dirty="0" smtClean="0">
                <a:solidFill>
                  <a:srgbClr val="FF0000"/>
                </a:solidFill>
              </a:rPr>
              <a:t>Vitamin A supplementation</a:t>
            </a:r>
            <a:r>
              <a:rPr lang="en-US" i="1" baseline="0" dirty="0" smtClean="0">
                <a:solidFill>
                  <a:srgbClr val="FF0000"/>
                </a:solidFill>
              </a:rPr>
              <a:t> </a:t>
            </a:r>
            <a:r>
              <a:rPr lang="en-US" i="0" baseline="0" dirty="0" smtClean="0">
                <a:solidFill>
                  <a:srgbClr val="FF0000"/>
                </a:solidFill>
              </a:rPr>
              <a:t>and</a:t>
            </a:r>
            <a:r>
              <a:rPr lang="en-US" i="1" baseline="0" dirty="0" smtClean="0">
                <a:solidFill>
                  <a:srgbClr val="FF0000"/>
                </a:solidFill>
              </a:rPr>
              <a:t> Early initiation of breastfeeding,</a:t>
            </a:r>
            <a:r>
              <a:rPr lang="en-US" dirty="0" smtClean="0">
                <a:solidFill>
                  <a:srgbClr val="FF0000"/>
                </a:solidFill>
              </a:rPr>
              <a:t> that are less dependent on facilities, show much smaller gaps in coverage.</a:t>
            </a:r>
            <a:endParaRPr lang="en-US" baseline="0" dirty="0" smtClean="0">
              <a:solidFill>
                <a:srgbClr val="FF0000"/>
              </a:solidFill>
            </a:endParaRPr>
          </a:p>
          <a:p>
            <a:endParaRPr lang="en-US" baseline="0" dirty="0" smtClean="0"/>
          </a:p>
          <a:p>
            <a:r>
              <a:rPr lang="en-US" i="1" baseline="0" dirty="0" smtClean="0"/>
              <a:t>(These figures might differ from other charts due to differences in data sources.) </a:t>
            </a:r>
            <a:endParaRPr lang="en-US" baseline="0" dirty="0" smtClean="0"/>
          </a:p>
          <a:p>
            <a:r>
              <a:rPr lang="en-US" i="1" baseline="0" dirty="0" smtClean="0"/>
              <a:t>(Note: Additional Equity slides for Zambia are included as optional at the end of this presentation and are also available on the Countdown website.)</a:t>
            </a:r>
            <a:endParaRPr lang="en-US" i="1" dirty="0"/>
          </a:p>
        </p:txBody>
      </p:sp>
    </p:spTree>
    <p:extLst>
      <p:ext uri="{BB962C8B-B14F-4D97-AF65-F5344CB8AC3E}">
        <p14:creationId xmlns:p14="http://schemas.microsoft.com/office/powerpoint/2010/main" val="45171764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Zambia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 xmlns:m="http://schemas.openxmlformats.org/officeDocument/2006/math">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1"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a:t>
                </a:r>
                <a:r>
                  <a:rPr lang="en-US" sz="1200" b="1" i="1" kern="1200" dirty="0">
                    <a:solidFill>
                      <a:schemeClr val="tx1"/>
                    </a:solidFill>
                    <a:effectLst/>
                    <a:latin typeface="+mn-lt"/>
                    <a:ea typeface="+mn-ea"/>
                    <a:cs typeface="+mn-cs"/>
                  </a:rPr>
                  <a:t> </a:t>
                </a:r>
              </a:p>
              <a:p>
                <a:endParaRPr lang="en-US"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08/12/2014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08/12/2014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08/12/2014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08/12/2014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08/12/2014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08/12/2014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08/12/2014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08/12/2014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9.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2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5.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3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2.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3.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8.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Zambia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Zambia Countdown country profile</a:t>
            </a:r>
          </a:p>
          <a:p>
            <a:pPr>
              <a:defRPr/>
            </a:pP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4" cstate="print"/>
          <a:srcRect/>
          <a:stretch>
            <a:fillRect/>
          </a:stretch>
        </p:blipFill>
        <p:spPr bwMode="auto">
          <a:xfrm>
            <a:off x="-13234987" y="-19621500"/>
            <a:ext cx="5562149" cy="7200000"/>
          </a:xfrm>
          <a:prstGeom prst="rect">
            <a:avLst/>
          </a:prstGeom>
          <a:noFill/>
          <a:ln w="9525">
            <a:noFill/>
            <a:miter lim="800000"/>
            <a:headEnd/>
            <a:tailEnd/>
          </a:ln>
        </p:spPr>
      </p:pic>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13181" y="268288"/>
            <a:ext cx="6188363"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66497" y="1513376"/>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257598" y="5183841"/>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a:solidFill>
                  <a:srgbClr val="990033"/>
                </a:solidFill>
                <a:latin typeface="+mn-lt"/>
                <a:cs typeface="Calibri" pitchFamily="34" charset="0"/>
              </a:rPr>
              <a:t>2011 child mortality data was released in late 2012</a:t>
            </a:r>
            <a:r>
              <a:rPr lang="en-US" sz="2400" b="1" dirty="0" smtClean="0">
                <a:solidFill>
                  <a:srgbClr val="990033"/>
                </a:solidFill>
                <a:latin typeface="+mn-lt"/>
                <a:cs typeface="Calibri" pitchFamily="34" charset="0"/>
              </a:rPr>
              <a:t>:</a:t>
            </a:r>
          </a:p>
          <a:p>
            <a:pPr algn="ctr">
              <a:defRPr/>
            </a:pPr>
            <a:r>
              <a:rPr lang="en-US" sz="2200" dirty="0" smtClean="0">
                <a:latin typeface="+mn-lt"/>
              </a:rPr>
              <a:t>Under-five </a:t>
            </a:r>
            <a:r>
              <a:rPr lang="en-US" sz="2200" dirty="0">
                <a:latin typeface="+mn-lt"/>
              </a:rPr>
              <a:t>m</a:t>
            </a:r>
            <a:r>
              <a:rPr lang="en-US" sz="2200" dirty="0" smtClean="0">
                <a:latin typeface="+mn-lt"/>
              </a:rPr>
              <a:t>ortality rate (U5MR)= 87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56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29 </a:t>
            </a:r>
            <a:r>
              <a:rPr lang="en-US" sz="2200" dirty="0">
                <a:latin typeface="+mn-lt"/>
              </a:rPr>
              <a:t>deaths per 1000 live births</a:t>
            </a:r>
          </a:p>
          <a:p>
            <a:pPr algn="ctr">
              <a:defRPr/>
            </a:pPr>
            <a:r>
              <a:rPr lang="en-US" sz="2400" b="1" dirty="0" smtClean="0">
                <a:solidFill>
                  <a:srgbClr val="990033"/>
                </a:solidFill>
                <a:latin typeface="+mn-lt"/>
                <a:cs typeface="Calibri" pitchFamily="34" charset="0"/>
              </a:rPr>
              <a:t> </a:t>
            </a: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152242" y="1933863"/>
            <a:ext cx="8839516" cy="32580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02362" y="2042573"/>
            <a:ext cx="3086467"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Haemorrhage – 25%</a:t>
            </a:r>
          </a:p>
          <a:p>
            <a:pPr defTabSz="914400" fontAlgn="base">
              <a:spcBef>
                <a:spcPct val="0"/>
              </a:spcBef>
              <a:spcAft>
                <a:spcPct val="0"/>
              </a:spcAft>
            </a:pPr>
            <a:r>
              <a:rPr lang="en-US" sz="2400" dirty="0">
                <a:solidFill>
                  <a:prstClr val="black"/>
                </a:solidFill>
                <a:latin typeface="Calibri"/>
                <a:cs typeface="Arial" charset="0"/>
              </a:rPr>
              <a:t>Hypertension – 16%</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10%</a:t>
            </a:r>
          </a:p>
          <a:p>
            <a:pPr defTabSz="914400" fontAlgn="base">
              <a:spcBef>
                <a:spcPct val="0"/>
              </a:spcBef>
              <a:spcAft>
                <a:spcPct val="0"/>
              </a:spcAft>
              <a:defRPr/>
            </a:pPr>
            <a:endParaRPr lang="en-US" sz="2000" i="1"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3095624" y="239713"/>
            <a:ext cx="5819775"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sub-Saharan African mothers die?</a:t>
            </a:r>
          </a:p>
        </p:txBody>
      </p:sp>
      <p:pic>
        <p:nvPicPr>
          <p:cNvPr id="2050" name="Picture 2"/>
          <p:cNvPicPr>
            <a:picLocks noChangeAspect="1" noChangeArrowheads="1"/>
          </p:cNvPicPr>
          <p:nvPr/>
        </p:nvPicPr>
        <p:blipFill>
          <a:blip r:embed="rId3" cstate="print"/>
          <a:srcRect/>
          <a:stretch>
            <a:fillRect/>
          </a:stretch>
        </p:blipFill>
        <p:spPr bwMode="auto">
          <a:xfrm>
            <a:off x="3333751" y="1733550"/>
            <a:ext cx="5437895" cy="3600000"/>
          </a:xfrm>
          <a:prstGeom prst="rect">
            <a:avLst/>
          </a:prstGeom>
          <a:noFill/>
          <a:ln w="9525">
            <a:noFill/>
            <a:miter lim="800000"/>
            <a:headEnd/>
            <a:tailEnd/>
          </a:ln>
        </p:spPr>
      </p:pic>
    </p:spTree>
    <p:extLst>
      <p:ext uri="{BB962C8B-B14F-4D97-AF65-F5344CB8AC3E}">
        <p14:creationId xmlns:p14="http://schemas.microsoft.com/office/powerpoint/2010/main" val="198412594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25921" y="1927119"/>
            <a:ext cx="2540832"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34</a:t>
            </a:r>
            <a:r>
              <a:rPr lang="en-US" sz="2400" dirty="0" smtClean="0">
                <a:latin typeface="+mn-lt"/>
                <a:cs typeface="Calibri" pitchFamily="34" charset="0"/>
              </a:rPr>
              <a:t>%</a:t>
            </a:r>
            <a:endParaRPr lang="en-US" sz="2400" dirty="0" smtClean="0">
              <a:latin typeface="+mn-lt"/>
              <a:cs typeface="Calibri" pitchFamily="34" charset="0"/>
            </a:endParaRPr>
          </a:p>
          <a:p>
            <a:pPr>
              <a:defRPr/>
            </a:pPr>
            <a:r>
              <a:rPr lang="en-US" sz="2400" dirty="0" smtClean="0">
                <a:solidFill>
                  <a:prstClr val="black"/>
                </a:solidFill>
                <a:latin typeface="+mn-lt"/>
                <a:cs typeface="Calibri" pitchFamily="34" charset="0"/>
              </a:rPr>
              <a:t>Malaria – </a:t>
            </a:r>
            <a:r>
              <a:rPr lang="en-US" sz="2400" dirty="0" smtClean="0">
                <a:solidFill>
                  <a:prstClr val="black"/>
                </a:solidFill>
                <a:latin typeface="+mn-lt"/>
                <a:cs typeface="Calibri" pitchFamily="34" charset="0"/>
              </a:rPr>
              <a:t>16%</a:t>
            </a:r>
            <a:endParaRPr lang="en-US" sz="2400" dirty="0" smtClean="0">
              <a:solidFill>
                <a:prstClr val="black"/>
              </a:solidFill>
              <a:latin typeface="+mn-lt"/>
              <a:cs typeface="Calibri" pitchFamily="34" charset="0"/>
            </a:endParaRP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13%</a:t>
            </a:r>
            <a:endParaRPr lang="en-US" sz="2400" dirty="0" smtClean="0">
              <a:latin typeface="+mn-lt"/>
              <a:cs typeface="Calibri" pitchFamily="34" charset="0"/>
            </a:endParaRPr>
          </a:p>
          <a:p>
            <a:pPr>
              <a:defRPr/>
            </a:pPr>
            <a:r>
              <a:rPr lang="en-US" sz="2400" dirty="0" err="1" smtClean="0">
                <a:solidFill>
                  <a:prstClr val="black"/>
                </a:solidFill>
                <a:latin typeface="Calibri"/>
                <a:cs typeface="Calibri" pitchFamily="34" charset="0"/>
              </a:rPr>
              <a:t>Diarrhoea</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a:t>
            </a:r>
            <a:r>
              <a:rPr lang="en-US" sz="2400" dirty="0">
                <a:solidFill>
                  <a:prstClr val="black"/>
                </a:solidFill>
                <a:latin typeface="Calibri"/>
                <a:cs typeface="Calibri" pitchFamily="34" charset="0"/>
              </a:rPr>
              <a:t>9</a:t>
            </a:r>
            <a:r>
              <a:rPr lang="en-US" sz="2400" dirty="0" smtClean="0">
                <a:solidFill>
                  <a:prstClr val="black"/>
                </a:solidFill>
                <a:latin typeface="Calibri"/>
                <a:cs typeface="Calibri" pitchFamily="34" charset="0"/>
              </a:rPr>
              <a:t>%</a:t>
            </a:r>
            <a:endParaRPr lang="en-US" sz="2400" dirty="0">
              <a:cs typeface="Calibri" pitchFamily="34" charset="0"/>
            </a:endParaRPr>
          </a:p>
          <a:p>
            <a:pPr>
              <a:defRPr/>
            </a:pPr>
            <a:r>
              <a:rPr lang="en-US" sz="2400" dirty="0" smtClean="0">
                <a:solidFill>
                  <a:prstClr val="black"/>
                </a:solidFill>
                <a:latin typeface="Calibri"/>
                <a:cs typeface="Calibri" pitchFamily="34" charset="0"/>
              </a:rPr>
              <a:t>HIV/AIDS</a:t>
            </a:r>
            <a:r>
              <a:rPr lang="en-US" sz="2400" dirty="0" smtClean="0">
                <a:solidFill>
                  <a:prstClr val="black"/>
                </a:solidFill>
                <a:latin typeface="Calibri"/>
                <a:cs typeface="Calibri" pitchFamily="34" charset="0"/>
              </a:rPr>
              <a:t> </a:t>
            </a:r>
            <a:r>
              <a:rPr lang="en-US" sz="2400" dirty="0">
                <a:solidFill>
                  <a:prstClr val="black"/>
                </a:solidFill>
                <a:latin typeface="Calibri"/>
                <a:cs typeface="Calibri" pitchFamily="34" charset="0"/>
              </a:rPr>
              <a:t>– </a:t>
            </a:r>
            <a:r>
              <a:rPr lang="en-US" sz="2400" dirty="0" smtClean="0">
                <a:solidFill>
                  <a:prstClr val="black"/>
                </a:solidFill>
                <a:latin typeface="Calibri"/>
                <a:cs typeface="Calibri" pitchFamily="34" charset="0"/>
              </a:rPr>
              <a:t>6%</a:t>
            </a:r>
          </a:p>
          <a:p>
            <a:pPr>
              <a:defRPr/>
            </a:pPr>
            <a:r>
              <a:rPr lang="en-US" sz="2400" dirty="0" smtClean="0">
                <a:solidFill>
                  <a:prstClr val="black"/>
                </a:solidFill>
                <a:latin typeface="Calibri"/>
                <a:cs typeface="Calibri" pitchFamily="34" charset="0"/>
              </a:rPr>
              <a:t>Injuries – 5%</a:t>
            </a:r>
          </a:p>
          <a:p>
            <a:pPr>
              <a:defRPr/>
            </a:pPr>
            <a:r>
              <a:rPr lang="en-US" sz="2400" dirty="0" smtClean="0">
                <a:solidFill>
                  <a:prstClr val="black"/>
                </a:solidFill>
                <a:latin typeface="Calibri"/>
                <a:cs typeface="Calibri" pitchFamily="34" charset="0"/>
              </a:rPr>
              <a:t>Measles – 1%</a:t>
            </a:r>
            <a:endParaRPr lang="en-US" sz="2400" dirty="0" smtClean="0">
              <a:solidFill>
                <a:prstClr val="black"/>
              </a:solidFill>
              <a:latin typeface="Calibri"/>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632364" y="268288"/>
            <a:ext cx="6130636"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Zambian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3008714" y="1445400"/>
            <a:ext cx="5663083" cy="39672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26735" y="268562"/>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810299" y="1138382"/>
            <a:ext cx="7523401" cy="54288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223276" y="437572"/>
            <a:ext cx="6697448" cy="54036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4799" y="1057258"/>
            <a:ext cx="7077075" cy="545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1428" y="1340427"/>
            <a:ext cx="6341143" cy="50508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2893" y="1199540"/>
            <a:ext cx="7100888" cy="51298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59503" y="1250927"/>
            <a:ext cx="7424993" cy="54108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122218" y="1289627"/>
            <a:ext cx="7065170" cy="50580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3849" y="1109245"/>
            <a:ext cx="7038975" cy="5124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655" y="1202416"/>
            <a:ext cx="7367953" cy="4938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Zambia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64793" y="1159911"/>
            <a:ext cx="7177088" cy="491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07680" y="1084520"/>
            <a:ext cx="6691313" cy="5602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47504" y="1000108"/>
            <a:ext cx="6759645" cy="5548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360447" y="1166091"/>
            <a:ext cx="6423105"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94461" y="1097973"/>
            <a:ext cx="6455260"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933507"/>
            <a:ext cx="8229600" cy="5348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YES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 </a:t>
            </a:r>
            <a:r>
              <a:rPr lang="en-US" sz="2400" dirty="0" smtClean="0"/>
              <a:t>- Rotavirus vaccine</a:t>
            </a:r>
          </a:p>
          <a:p>
            <a:r>
              <a:rPr lang="en-US" sz="2400" b="1" dirty="0">
                <a:solidFill>
                  <a:srgbClr val="800000"/>
                </a:solidFill>
              </a:rPr>
              <a:t>PARTIAL </a:t>
            </a:r>
            <a:r>
              <a:rPr lang="en-US" sz="2400" dirty="0" smtClean="0"/>
              <a:t>- Pneumococcal vaccine</a:t>
            </a:r>
          </a:p>
          <a:p>
            <a:pPr marL="0" indent="0">
              <a:buNone/>
            </a:pPr>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Yes </a:t>
            </a:r>
            <a:r>
              <a:rPr lang="en-US" sz="2200" dirty="0"/>
              <a:t>(</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8.5 </a:t>
            </a:r>
            <a:r>
              <a:rPr lang="en-US" sz="2200" dirty="0"/>
              <a:t>(</a:t>
            </a:r>
            <a:r>
              <a:rPr lang="en-US" sz="2200" dirty="0" smtClean="0"/>
              <a:t>2010)</a:t>
            </a:r>
            <a:endParaRPr lang="en-US" sz="2200" b="1" dirty="0" smtClean="0"/>
          </a:p>
          <a:p>
            <a:pPr>
              <a:spcBef>
                <a:spcPts val="0"/>
              </a:spcBef>
              <a:spcAft>
                <a:spcPts val="600"/>
              </a:spcAft>
              <a:buClr>
                <a:srgbClr val="800000"/>
              </a:buClr>
            </a:pPr>
            <a:r>
              <a:rPr lang="en-US" sz="2200" dirty="0" smtClean="0"/>
              <a:t>National availability of EmOC services:  </a:t>
            </a:r>
            <a:r>
              <a:rPr lang="en-US" sz="2200" b="1" dirty="0" smtClean="0">
                <a:solidFill>
                  <a:srgbClr val="800000"/>
                </a:solidFill>
              </a:rPr>
              <a:t>41%  </a:t>
            </a:r>
            <a:r>
              <a:rPr lang="en-US" sz="2200" dirty="0" smtClean="0"/>
              <a:t>(2005)</a:t>
            </a:r>
            <a:endParaRPr lang="en-US" sz="2200" dirty="0"/>
          </a:p>
          <a:p>
            <a:pPr marL="0" indent="0">
              <a:spcBef>
                <a:spcPts val="0"/>
              </a:spcBef>
              <a:spcAft>
                <a:spcPts val="600"/>
              </a:spcAft>
              <a:buClr>
                <a:srgbClr val="800000"/>
              </a:buClr>
              <a:buNone/>
            </a:pPr>
            <a:r>
              <a:rPr lang="en-US" sz="2200" dirty="0" smtClean="0"/>
              <a:t>      (% </a:t>
            </a:r>
            <a:r>
              <a:rPr lang="en-US" sz="2200" dirty="0"/>
              <a:t>of recommended minimum</a:t>
            </a:r>
            <a:r>
              <a:rPr lang="en-US" sz="2200" dirty="0" smtClean="0"/>
              <a:t>)</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$112 </a:t>
            </a:r>
            <a:r>
              <a:rPr lang="en-US" sz="2200" dirty="0"/>
              <a:t>(</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16%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24% </a:t>
            </a:r>
            <a:r>
              <a:rPr lang="en-US" sz="2200" dirty="0" smtClean="0"/>
              <a:t>(2012)</a:t>
            </a:r>
            <a:br>
              <a:rPr lang="en-US" sz="2200" dirty="0" smtClean="0"/>
            </a:br>
            <a:r>
              <a:rPr lang="en-US" sz="2200" dirty="0" smtClean="0"/>
              <a:t>(as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$43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$114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572000" y="476107"/>
            <a:ext cx="439881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smtClean="0">
                <a:solidFill>
                  <a:srgbClr val="FFFFFF"/>
                </a:solidFill>
                <a:latin typeface="Calibri" pitchFamily="34" charset="0"/>
                <a:cs typeface="Calibri" pitchFamily="34" charset="0"/>
              </a:rPr>
              <a:t>Who </a:t>
            </a:r>
            <a:r>
              <a:rPr lang="en-US" sz="3600" b="1">
                <a:solidFill>
                  <a:srgbClr val="FFFFFF"/>
                </a:solidFill>
                <a:latin typeface="Calibri" pitchFamily="34" charset="0"/>
                <a:cs typeface="Calibri" pitchFamily="34" charset="0"/>
              </a:rPr>
              <a:t>i</a:t>
            </a:r>
            <a:r>
              <a:rPr lang="en-US" sz="3600" b="1" smtClean="0">
                <a:solidFill>
                  <a:srgbClr val="FFFFFF"/>
                </a:solidFill>
                <a:latin typeface="Calibri" pitchFamily="34" charset="0"/>
                <a:cs typeface="Calibri" pitchFamily="34" charset="0"/>
              </a:rPr>
              <a:t>s </a:t>
            </a:r>
            <a:r>
              <a:rPr lang="en-US" sz="3600" b="1" dirty="0" smtClean="0">
                <a:solidFill>
                  <a:srgbClr val="FFFFFF"/>
                </a:solidFill>
                <a:latin typeface="Calibri" pitchFamily="34" charset="0"/>
                <a:cs typeface="Calibri" pitchFamily="34" charset="0"/>
              </a:rPr>
              <a:t>left behind?</a:t>
            </a:r>
            <a:endParaRPr lang="en-US" sz="36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00600" y="1200150"/>
            <a:ext cx="4133850" cy="4862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Zambia</a:t>
            </a:r>
            <a:r>
              <a:rPr lang="en-US" sz="2800" dirty="0" smtClean="0">
                <a:latin typeface="+mn-lt"/>
                <a:cs typeface="Calibri" pitchFamily="34" charset="0"/>
              </a:rPr>
              <a:t> </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r>
              <a:rPr lang="en-US" sz="2800" dirty="0" smtClean="0">
                <a:latin typeface="+mn-lt"/>
                <a:cs typeface="Calibri" pitchFamily="34" charset="0"/>
              </a:rPr>
              <a:t>.</a:t>
            </a:r>
          </a:p>
          <a:p>
            <a:pPr>
              <a:spcBef>
                <a:spcPts val="600"/>
              </a:spcBef>
              <a:spcAft>
                <a:spcPts val="600"/>
              </a:spcAft>
              <a:defRPr/>
            </a:pPr>
            <a:r>
              <a:rPr lang="en-US" sz="2800" dirty="0" smtClean="0">
                <a:latin typeface="+mn-lt"/>
                <a:cs typeface="Calibri" pitchFamily="34" charset="0"/>
              </a:rPr>
              <a:t>Inequality is by far greatest for skilled birth attendant.</a:t>
            </a:r>
          </a:p>
          <a:p>
            <a:pPr>
              <a:spcBef>
                <a:spcPts val="600"/>
              </a:spcBef>
              <a:spcAft>
                <a:spcPts val="600"/>
              </a:spcAft>
              <a:defRPr/>
            </a:pPr>
            <a:r>
              <a:rPr lang="en-US" sz="2800" dirty="0" smtClean="0">
                <a:latin typeface="+mn-lt"/>
                <a:cs typeface="Calibri" pitchFamily="34" charset="0"/>
              </a:rPr>
              <a:t>Vitamin A, breastfeeding, and antenatal care show much smaller </a:t>
            </a:r>
            <a:r>
              <a:rPr lang="en-US" sz="2800" b="1" dirty="0" smtClean="0">
                <a:solidFill>
                  <a:schemeClr val="accent2">
                    <a:lumMod val="75000"/>
                  </a:schemeClr>
                </a:solidFill>
                <a:latin typeface="+mn-lt"/>
                <a:cs typeface="Calibri" pitchFamily="34" charset="0"/>
              </a:rPr>
              <a:t>gaps</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endParaRPr lang="en-US" sz="2800" b="1" dirty="0">
              <a:solidFill>
                <a:schemeClr val="accent2">
                  <a:lumMod val="75000"/>
                </a:schemeClr>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4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034" y="500054"/>
            <a:ext cx="3927102"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Zambia </a:t>
            </a:r>
            <a:endParaRPr lang="en-US" sz="4600" dirty="0"/>
          </a:p>
        </p:txBody>
      </p:sp>
    </p:spTree>
    <p:extLst>
      <p:ext uri="{BB962C8B-B14F-4D97-AF65-F5344CB8AC3E}">
        <p14:creationId xmlns:p14="http://schemas.microsoft.com/office/powerpoint/2010/main" val="293297560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Zambia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srcRect/>
          <a:stretch>
            <a:fillRect/>
          </a:stretch>
        </p:blipFill>
        <p:spPr bwMode="auto">
          <a:xfrm>
            <a:off x="1906438" y="1656271"/>
            <a:ext cx="5398188" cy="4860000"/>
          </a:xfrm>
          <a:prstGeom prst="rect">
            <a:avLst/>
          </a:prstGeom>
          <a:noFill/>
          <a:ln w="9525">
            <a:noFill/>
            <a:miter lim="800000"/>
            <a:headEnd/>
            <a:tailEnd/>
          </a:ln>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2050" name="Picture 2"/>
          <p:cNvPicPr>
            <a:picLocks noChangeAspect="1" noChangeArrowheads="1"/>
          </p:cNvPicPr>
          <p:nvPr/>
        </p:nvPicPr>
        <p:blipFill>
          <a:blip r:embed="rId3" cstate="print"/>
          <a:srcRect/>
          <a:stretch>
            <a:fillRect/>
          </a:stretch>
        </p:blipFill>
        <p:spPr bwMode="auto">
          <a:xfrm>
            <a:off x="1828801" y="1621765"/>
            <a:ext cx="5434940" cy="4860000"/>
          </a:xfrm>
          <a:prstGeom prst="rect">
            <a:avLst/>
          </a:prstGeom>
          <a:noFill/>
          <a:ln w="9525">
            <a:noFill/>
            <a:miter lim="800000"/>
            <a:headEnd/>
            <a:tailEnd/>
          </a:ln>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76711" y="1319841"/>
            <a:ext cx="6596947"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59457" y="1250830"/>
            <a:ext cx="6678506"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12892</TotalTime>
  <Words>3093</Words>
  <Application>Microsoft Macintosh PowerPoint</Application>
  <PresentationFormat>On-screen Show (4:3)</PresentationFormat>
  <Paragraphs>267</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Zambia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759</cp:revision>
  <cp:lastPrinted>2012-06-12T19:26:24Z</cp:lastPrinted>
  <dcterms:created xsi:type="dcterms:W3CDTF">2008-01-10T17:37:13Z</dcterms:created>
  <dcterms:modified xsi:type="dcterms:W3CDTF">2014-12-08T00:49:53Z</dcterms:modified>
</cp:coreProperties>
</file>