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0"/>
  </p:notesMasterIdLst>
  <p:handoutMasterIdLst>
    <p:handoutMasterId r:id="rId41"/>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5862" autoAdjust="0"/>
  </p:normalViewPr>
  <p:slideViewPr>
    <p:cSldViewPr snapToGrid="0">
      <p:cViewPr>
        <p:scale>
          <a:sx n="100" d="100"/>
          <a:sy n="100" d="100"/>
        </p:scale>
        <p:origin x="-816"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interSettings" Target="printerSettings/printerSettings1.bin"/><Relationship Id="rId43" Type="http://schemas.openxmlformats.org/officeDocument/2006/relationships/commentAuthors" Target="commentAuthors.xml"/><Relationship Id="rId44" Type="http://schemas.openxmlformats.org/officeDocument/2006/relationships/presProps" Target="presProps.xml"/><Relationship Id="rId4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Botswana,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Botswana</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Botswana’s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Botswana </a:t>
            </a:r>
            <a:r>
              <a:rPr lang="en-US" i="1" dirty="0" smtClean="0"/>
              <a:t>Under—five child mortality rate </a:t>
            </a:r>
            <a:r>
              <a:rPr lang="en-US" dirty="0" smtClean="0"/>
              <a:t>and </a:t>
            </a:r>
            <a:r>
              <a:rPr lang="en-US" i="1" dirty="0" smtClean="0"/>
              <a:t>Maternal mortality ratio </a:t>
            </a:r>
            <a:r>
              <a:rPr lang="en-US" dirty="0" smtClean="0"/>
              <a:t>are declining</a:t>
            </a:r>
            <a:r>
              <a:rPr lang="en-US" baseline="0" dirty="0" smtClean="0"/>
              <a:t>, but meeting the MDG target for</a:t>
            </a:r>
            <a:r>
              <a:rPr lang="en-US" dirty="0" smtClean="0"/>
              <a:t> Maternal Mortality will</a:t>
            </a:r>
            <a:r>
              <a:rPr lang="en-US" baseline="0" dirty="0" smtClean="0"/>
              <a:t> be especially challenging</a:t>
            </a:r>
            <a:r>
              <a:rPr lang="en-US" dirty="0" smtClean="0"/>
              <a:t>.  Newer UN</a:t>
            </a:r>
            <a:r>
              <a:rPr lang="en-US" baseline="0" dirty="0" smtClean="0"/>
              <a:t> estimates show an Under-five mortality rate of 47 for 2013.</a:t>
            </a:r>
            <a:endParaRPr lang="en-US" dirty="0" smtClean="0"/>
          </a:p>
          <a:p>
            <a:endParaRPr lang="en-US" baseline="0" dirty="0" smtClean="0"/>
          </a:p>
          <a:p>
            <a:r>
              <a:rPr lang="en-US" baseline="0" dirty="0" smtClean="0"/>
              <a:t>(Note: Updated 2013 child mortality data from “</a:t>
            </a:r>
            <a:r>
              <a:rPr lang="en-ZA" sz="1200" b="0" i="0" kern="1200" dirty="0" smtClean="0">
                <a:solidFill>
                  <a:schemeClr val="tx1"/>
                </a:solidFill>
                <a:effectLst/>
                <a:latin typeface="+mn-lt"/>
                <a:ea typeface="+mn-ea"/>
                <a:cs typeface="+mn-cs"/>
              </a:rPr>
              <a:t>The UN Inter-agency Group for Child Mortality Estimation, 2014”)</a:t>
            </a:r>
            <a:endParaRPr lang="en-US"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a:t>
            </a:r>
            <a:r>
              <a:rPr lang="en-US" i="1" baseline="0" dirty="0" smtClean="0"/>
              <a:t> </a:t>
            </a:r>
            <a:r>
              <a:rPr lang="en-US" dirty="0" smtClean="0"/>
              <a:t>for </a:t>
            </a:r>
            <a:r>
              <a:rPr lang="en-US" i="0" dirty="0" smtClean="0"/>
              <a:t>sub-Saharan</a:t>
            </a:r>
            <a:r>
              <a:rPr lang="en-US" i="0" baseline="0" dirty="0" smtClean="0"/>
              <a:t> Africa</a:t>
            </a:r>
            <a:r>
              <a:rPr lang="en-US" i="0" dirty="0" smtClean="0"/>
              <a:t>, including Botswana,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a:t>
            </a:r>
            <a:r>
              <a:rPr lang="en-US" baseline="0" dirty="0" smtClean="0"/>
              <a:t> Botswana, s</a:t>
            </a:r>
            <a:r>
              <a:rPr lang="en-US" dirty="0" smtClean="0"/>
              <a:t>ome 54% of child deaths occur in the neonatal period.  Most of these can be prevented.  Post-neonatal deaths can, also,</a:t>
            </a:r>
            <a:r>
              <a:rPr lang="en-US" baseline="0" dirty="0" smtClean="0"/>
              <a:t> mostly be prevented and mainly come from Pneumonia, Diarrhoea, Injuries and HIV/AIDS.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Data was not available for </a:t>
            </a:r>
            <a:r>
              <a:rPr lang="en-US" i="1" baseline="0" dirty="0" smtClean="0"/>
              <a:t>Demand for family planning satisfied  </a:t>
            </a:r>
            <a:r>
              <a:rPr lang="en-US" i="0" baseline="0" dirty="0" smtClean="0"/>
              <a:t>or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high,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Botswana, 94% of women are attending at least one </a:t>
            </a:r>
            <a:r>
              <a:rPr lang="en-US" i="1" baseline="0" dirty="0" smtClean="0"/>
              <a:t>Antenatal care </a:t>
            </a:r>
            <a:r>
              <a:rPr lang="en-US" baseline="0" dirty="0" smtClean="0"/>
              <a:t>visit with a skilled provider during pregnancy.  73% of women are attending the necessary 4 visits, as shown on the next slide.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a:t>
            </a:r>
            <a:r>
              <a:rPr lang="en-US" baseline="0" dirty="0" smtClean="0"/>
              <a:t>data for many maternal and newborn health indicators are not available.  </a:t>
            </a:r>
          </a:p>
          <a:p>
            <a:endParaRPr lang="en-US" baseline="0" dirty="0" smtClean="0"/>
          </a:p>
          <a:p>
            <a:r>
              <a:rPr lang="en-US" baseline="0" dirty="0" smtClean="0"/>
              <a:t>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kern="1200" dirty="0" smtClean="0">
                <a:solidFill>
                  <a:schemeClr val="tx1"/>
                </a:solidFill>
                <a:latin typeface="+mn-lt"/>
                <a:ea typeface="+mn-ea"/>
                <a:cs typeface="+mn-cs"/>
              </a:rPr>
              <a:t>Botswana has data for 4 out of the 5 indicators related to immunization. </a:t>
            </a:r>
            <a:r>
              <a:rPr lang="en-US" sz="1200" i="1" kern="1200" dirty="0" smtClean="0">
                <a:solidFill>
                  <a:schemeClr val="tx1"/>
                </a:solidFill>
                <a:latin typeface="+mn-lt"/>
                <a:ea typeface="+mn-ea"/>
                <a:cs typeface="+mn-cs"/>
              </a:rPr>
              <a:t>Botswana’s </a:t>
            </a:r>
            <a:r>
              <a:rPr lang="en-US" i="1" dirty="0" smtClean="0"/>
              <a:t>Immunization</a:t>
            </a:r>
            <a:r>
              <a:rPr lang="en-US" dirty="0" smtClean="0"/>
              <a:t> coverage is</a:t>
            </a:r>
            <a:r>
              <a:rPr lang="en-US" baseline="0" dirty="0" smtClean="0"/>
              <a:t> high and consistent, with the exception of pneumococcal conjugate vaccine.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2000, only 14% of children with suspected</a:t>
            </a:r>
            <a:r>
              <a:rPr lang="en-US" baseline="0" dirty="0" smtClean="0"/>
              <a:t> pneumonia were taken to an appropriate </a:t>
            </a:r>
            <a:r>
              <a:rPr lang="en-US" baseline="0" smtClean="0"/>
              <a:t>provider.  </a:t>
            </a:r>
            <a:r>
              <a:rPr lang="en-US" baseline="0" dirty="0" smtClean="0"/>
              <a:t>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2000, 49% of</a:t>
            </a:r>
            <a:r>
              <a:rPr lang="en-US" dirty="0" smtClean="0"/>
              <a:t> children 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Botswana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Botswana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No data for ITNs as risk of malaria transmission is sub-national.</a:t>
            </a:r>
          </a:p>
          <a:p>
            <a:r>
              <a:rPr lang="en-US" sz="1200" kern="1200" dirty="0" smtClean="0">
                <a:solidFill>
                  <a:schemeClr val="tx1"/>
                </a:solidFill>
                <a:latin typeface="+mn-lt"/>
                <a:ea typeface="+mn-ea"/>
                <a:cs typeface="+mn-cs"/>
              </a:rPr>
              <a:t>.</a:t>
            </a:r>
          </a:p>
          <a:p>
            <a:r>
              <a:rPr lang="en-US" sz="1200" i="1" kern="1200" dirty="0" smtClean="0">
                <a:solidFill>
                  <a:schemeClr val="tx1"/>
                </a:solidFill>
                <a:latin typeface="+mn-lt"/>
                <a:ea typeface="+mn-ea"/>
                <a:cs typeface="+mn-cs"/>
              </a:rPr>
              <a:t>(You might choose to omit this slide from the presentation.)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have not declined since 2000.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a:t>
            </a:r>
            <a:r>
              <a:rPr lang="en-US" baseline="0" dirty="0" smtClean="0"/>
              <a:t> have declined.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has increased tremendously since 1990.  7</a:t>
            </a:r>
            <a:r>
              <a:rPr lang="en-US" baseline="0" dirty="0" smtClean="0"/>
              <a:t>% 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Sanitation improvements have been made, but 28% of the population are without improved facilities or are practicing open defecation.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Botswana has adopted some of the policies being tracked by Countdown.  Adopting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is included to show coverage for different wealth groups for a range of interventions along the continuum of care.  54 Countdown</a:t>
            </a:r>
            <a:r>
              <a:rPr lang="en-US" baseline="0" dirty="0" smtClean="0"/>
              <a:t> countries have sufficient data to provide information on </a:t>
            </a:r>
            <a:r>
              <a:rPr lang="en-US" dirty="0" smtClean="0"/>
              <a:t>socioeconomic status, gender, urban/rural residence, etc.  Botswana does not have sufficient data for the Countdown equity analysis. Conducting national household surveys periodically will both provide</a:t>
            </a:r>
            <a:r>
              <a:rPr lang="en-US" baseline="0" dirty="0" smtClean="0"/>
              <a:t> overall</a:t>
            </a:r>
            <a:r>
              <a:rPr lang="en-US" dirty="0" smtClean="0"/>
              <a:t> coverage data and allow for equity analyses in order to better understand the underserved populations.    </a:t>
            </a:r>
            <a:endParaRPr lang="en-US" baseline="0" dirty="0" smtClean="0"/>
          </a:p>
          <a:p>
            <a:endParaRPr lang="en-US" baseline="0" dirty="0" smtClean="0"/>
          </a:p>
          <a:p>
            <a:endParaRPr lang="en-US" i="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Botswana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Botswana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Botswana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179554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686051" y="268288"/>
            <a:ext cx="6210300"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National progress towards 4 &amp; 5</a:t>
            </a:r>
            <a:endParaRPr lang="en-US" sz="32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59125" y="128535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409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47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36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25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23825" y="1895475"/>
            <a:ext cx="8888386" cy="3240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190588" y="2013998"/>
            <a:ext cx="3057437"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r>
              <a:rPr lang="en-US" sz="2400" dirty="0">
                <a:latin typeface="+mn-lt"/>
              </a:rPr>
              <a:t>Haemorrhage – </a:t>
            </a:r>
            <a:r>
              <a:rPr lang="en-US" sz="2400" dirty="0" smtClean="0">
                <a:latin typeface="+mn-lt"/>
              </a:rPr>
              <a:t>25%</a:t>
            </a:r>
            <a:endParaRPr lang="en-US" sz="2400" dirty="0">
              <a:latin typeface="+mn-lt"/>
            </a:endParaRPr>
          </a:p>
          <a:p>
            <a:r>
              <a:rPr lang="en-US" sz="2400" dirty="0">
                <a:latin typeface="+mn-lt"/>
              </a:rPr>
              <a:t>Hypertension – </a:t>
            </a:r>
            <a:r>
              <a:rPr lang="en-US" sz="2400" dirty="0" smtClean="0">
                <a:latin typeface="+mn-lt"/>
              </a:rPr>
              <a:t>16%</a:t>
            </a:r>
          </a:p>
          <a:p>
            <a:r>
              <a:rPr lang="en-US" sz="2400" dirty="0" smtClean="0">
                <a:latin typeface="+mn-lt"/>
              </a:rPr>
              <a:t>Unsafe abortion – 10%</a:t>
            </a:r>
          </a:p>
          <a:p>
            <a:r>
              <a:rPr lang="en-US" sz="2400" dirty="0" smtClean="0">
                <a:latin typeface="+mn-lt"/>
              </a:rPr>
              <a:t>Sepsis – 10%</a:t>
            </a:r>
          </a:p>
          <a:p>
            <a:r>
              <a:rPr lang="en-US" sz="2400" dirty="0" smtClean="0">
                <a:latin typeface="+mn-lt"/>
              </a:rPr>
              <a:t>Embolism – 2%</a:t>
            </a:r>
            <a:endParaRPr lang="en-US" sz="2400" dirty="0">
              <a:latin typeface="+mn-lt"/>
            </a:endParaRPr>
          </a:p>
          <a:p>
            <a:pPr>
              <a:defRPr/>
            </a:pPr>
            <a:endParaRPr lang="en-US" sz="2000" i="1" dirty="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3295650" y="173038"/>
            <a:ext cx="5559788" cy="1077218"/>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mothers in sub-Saharan Africa die?</a:t>
            </a:r>
            <a:endParaRPr lang="en-US" sz="32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371850" y="1724025"/>
            <a:ext cx="5421344" cy="360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395639" y="2042573"/>
            <a:ext cx="2540832" cy="343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54%</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11%</a:t>
            </a:r>
            <a:endParaRPr lang="en-US" sz="2400" dirty="0" smtClean="0">
              <a:latin typeface="+mn-lt"/>
              <a:cs typeface="Calibri" pitchFamily="34" charset="0"/>
            </a:endParaRPr>
          </a:p>
          <a:p>
            <a:pPr>
              <a:defRPr/>
            </a:pP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7%</a:t>
            </a: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5%</a:t>
            </a:r>
          </a:p>
          <a:p>
            <a:pPr lvl="0">
              <a:defRPr/>
            </a:pPr>
            <a:r>
              <a:rPr lang="en-US" sz="2400" dirty="0" smtClean="0">
                <a:solidFill>
                  <a:prstClr val="black"/>
                </a:solidFill>
                <a:latin typeface="Calibri"/>
                <a:cs typeface="Calibri" pitchFamily="34" charset="0"/>
              </a:rPr>
              <a:t>HIV/AIDS – 5%</a:t>
            </a:r>
          </a:p>
          <a:p>
            <a:pPr lvl="0">
              <a:defRPr/>
            </a:pPr>
            <a:r>
              <a:rPr lang="en-US" sz="2400" dirty="0" smtClean="0">
                <a:solidFill>
                  <a:prstClr val="black"/>
                </a:solidFill>
                <a:latin typeface="Calibri"/>
                <a:cs typeface="Calibri" pitchFamily="34" charset="0"/>
              </a:rPr>
              <a:t>Measles – 1%</a:t>
            </a:r>
          </a:p>
          <a:p>
            <a:pPr lvl="0">
              <a:defRPr/>
            </a:pP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14625" y="315913"/>
            <a:ext cx="6229350"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Batswana children die?</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086100" y="1476375"/>
            <a:ext cx="5770428" cy="396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223560" y="28761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723900" y="1095375"/>
            <a:ext cx="7637143" cy="54000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3950" y="339850"/>
            <a:ext cx="6940531" cy="5612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7607" y="1143000"/>
            <a:ext cx="7009239" cy="5403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323975" y="1057275"/>
            <a:ext cx="6834375"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3277" y="1160585"/>
            <a:ext cx="7421435" cy="536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019176" y="1076325"/>
            <a:ext cx="7322679"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1066801" y="1076325"/>
            <a:ext cx="7508029" cy="522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4608" y="1125414"/>
            <a:ext cx="7273253" cy="5283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1603" y="1276742"/>
            <a:ext cx="7364059" cy="492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Botswana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9344" y="1233935"/>
            <a:ext cx="7227986" cy="4837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3651" y="1123950"/>
            <a:ext cx="6799372" cy="550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9913" y="1077502"/>
            <a:ext cx="6726848" cy="5504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581150" y="1019175"/>
            <a:ext cx="6401030" cy="540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1571625" y="971550"/>
            <a:ext cx="6394882" cy="5400000"/>
          </a:xfrm>
          <a:prstGeom prst="rect">
            <a:avLst/>
          </a:prstGeom>
          <a:noFill/>
          <a:ln w="9525">
            <a:noFill/>
            <a:miter lim="800000"/>
            <a:headEnd/>
            <a:tailEnd/>
          </a:ln>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51019"/>
            <a:ext cx="8229600" cy="510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PARTIAL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NO</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pPr marL="0" indent="0">
              <a:buNone/>
            </a:pPr>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a:t>
            </a:r>
            <a:r>
              <a:rPr lang="en-US" sz="2200" dirty="0" smtClean="0"/>
              <a:t> (2013)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31.8 </a:t>
            </a:r>
            <a:r>
              <a:rPr lang="en-US" sz="2200" dirty="0"/>
              <a:t>(</a:t>
            </a:r>
            <a:r>
              <a:rPr lang="en-US" sz="2200" dirty="0" smtClean="0"/>
              <a:t>2006)</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 - </a:t>
            </a:r>
            <a:r>
              <a:rPr lang="en-US" sz="2200" dirty="0"/>
              <a:t> </a:t>
            </a: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$872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8%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a:solidFill>
                  <a:srgbClr val="800000"/>
                </a:solidFill>
              </a:rPr>
              <a:t>6</a:t>
            </a:r>
            <a:r>
              <a:rPr lang="en-US" sz="2200" b="1"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$10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$26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5486400" y="268288"/>
            <a:ext cx="3157538"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Who is </a:t>
            </a:r>
            <a:r>
              <a:rPr lang="en-US" sz="3600" b="1" smtClean="0">
                <a:solidFill>
                  <a:srgbClr val="FFFFFF"/>
                </a:solidFill>
                <a:latin typeface="Calibri" pitchFamily="34" charset="0"/>
                <a:cs typeface="Calibri" pitchFamily="34" charset="0"/>
              </a:rPr>
              <a:t>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5197642" y="1659467"/>
            <a:ext cx="3633536"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cs typeface="Calibri" pitchFamily="34" charset="0"/>
              </a:rPr>
              <a:t>        </a:t>
            </a:r>
            <a:r>
              <a:rPr lang="en-US" sz="2800" b="1" dirty="0" smtClean="0">
                <a:cs typeface="Calibri" pitchFamily="34" charset="0"/>
              </a:rPr>
              <a:t>Botswana</a:t>
            </a:r>
          </a:p>
          <a:p>
            <a:pPr>
              <a:spcBef>
                <a:spcPts val="600"/>
              </a:spcBef>
              <a:spcAft>
                <a:spcPts val="600"/>
              </a:spcAft>
              <a:defRPr/>
            </a:pPr>
            <a:r>
              <a:rPr lang="en-US" sz="2800" dirty="0" smtClean="0">
                <a:cs typeface="Calibri" pitchFamily="34" charset="0"/>
              </a:rPr>
              <a:t>There </a:t>
            </a:r>
            <a:r>
              <a:rPr lang="en-US" sz="2800" dirty="0">
                <a:cs typeface="Calibri" pitchFamily="34" charset="0"/>
              </a:rPr>
              <a:t>was not sufficient information to </a:t>
            </a:r>
            <a:r>
              <a:rPr lang="en-US" sz="2800" dirty="0" smtClean="0">
                <a:cs typeface="Calibri" pitchFamily="34" charset="0"/>
              </a:rPr>
              <a:t>show </a:t>
            </a:r>
            <a:r>
              <a:rPr lang="en-US" sz="2800" b="1" dirty="0">
                <a:solidFill>
                  <a:srgbClr val="990033"/>
                </a:solidFill>
                <a:cs typeface="Calibri" pitchFamily="34" charset="0"/>
              </a:rPr>
              <a:t>coverage rates according to </a:t>
            </a:r>
            <a:r>
              <a:rPr lang="en-US" sz="2800" b="1" dirty="0">
                <a:solidFill>
                  <a:schemeClr val="accent2">
                    <a:lumMod val="75000"/>
                  </a:schemeClr>
                </a:solidFill>
                <a:cs typeface="Calibri" pitchFamily="34" charset="0"/>
              </a:rPr>
              <a:t>wealth </a:t>
            </a:r>
            <a:r>
              <a:rPr lang="en-US" sz="2800" b="1" dirty="0">
                <a:solidFill>
                  <a:srgbClr val="990033"/>
                </a:solidFill>
                <a:cs typeface="Calibri" pitchFamily="34" charset="0"/>
              </a:rPr>
              <a:t>groups.  </a:t>
            </a: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854" y="368350"/>
            <a:ext cx="4084183" cy="6266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Botswana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12627</TotalTime>
  <Words>2437</Words>
  <Application>Microsoft Macintosh PowerPoint</Application>
  <PresentationFormat>On-screen Show (4:3)</PresentationFormat>
  <Paragraphs>231</Paragraphs>
  <Slides>38</Slides>
  <Notes>37</Notes>
  <HiddenSlides>2</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747</cp:revision>
  <cp:lastPrinted>2012-06-12T19:26:24Z</cp:lastPrinted>
  <dcterms:created xsi:type="dcterms:W3CDTF">2008-01-10T17:37:13Z</dcterms:created>
  <dcterms:modified xsi:type="dcterms:W3CDTF">2014-12-03T11:05:04Z</dcterms:modified>
</cp:coreProperties>
</file>