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5" r:id="rId40"/>
    <p:sldId id="546" r:id="rId41"/>
    <p:sldId id="547" r:id="rId42"/>
    <p:sldId id="548" r:id="rId43"/>
    <p:sldId id="549"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8506" autoAdjust="0"/>
  </p:normalViewPr>
  <p:slideViewPr>
    <p:cSldViewPr snapToGrid="0">
      <p:cViewPr>
        <p:scale>
          <a:sx n="110" d="100"/>
          <a:sy n="110" d="100"/>
        </p:scale>
        <p:origin x="-528"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19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Brazil,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Brazil</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Brazil’s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Brazil </a:t>
            </a:r>
            <a:r>
              <a:rPr lang="en-US" i="1" dirty="0" smtClean="0"/>
              <a:t>Under—five child mortality rate </a:t>
            </a:r>
            <a:r>
              <a:rPr lang="en-US" dirty="0" smtClean="0"/>
              <a:t>and </a:t>
            </a:r>
            <a:r>
              <a:rPr lang="en-US" i="1" dirty="0" smtClean="0"/>
              <a:t>Maternal mortality ratio </a:t>
            </a:r>
            <a:r>
              <a:rPr lang="en-US" dirty="0" smtClean="0"/>
              <a:t>are declining rapidly.</a:t>
            </a:r>
            <a:r>
              <a:rPr lang="en-US" baseline="0" dirty="0" smtClean="0"/>
              <a:t>  </a:t>
            </a:r>
            <a:r>
              <a:rPr lang="en-US" dirty="0" smtClean="0"/>
              <a:t>Newer UN</a:t>
            </a:r>
            <a:r>
              <a:rPr lang="en-US" baseline="0" dirty="0" smtClean="0"/>
              <a:t> estimates show an Under-five mortality rate of 14 for 2013, below the MDG target.  For maternal mortality additional reduction is necessary to meet the MDG target.  </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a:t>
            </a:r>
            <a:r>
              <a:rPr lang="en-US" i="0" dirty="0" smtClean="0"/>
              <a:t>LAC</a:t>
            </a:r>
            <a:r>
              <a:rPr lang="en-US" i="0" baseline="0" dirty="0" smtClean="0"/>
              <a:t> region,</a:t>
            </a:r>
            <a:r>
              <a:rPr lang="en-US" i="0" dirty="0" smtClean="0"/>
              <a:t> including Brazil,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a:t>
            </a:r>
            <a:r>
              <a:rPr lang="en-US" baseline="0" dirty="0" smtClean="0"/>
              <a:t> Brazil, s</a:t>
            </a:r>
            <a:r>
              <a:rPr lang="en-US" dirty="0" smtClean="0"/>
              <a:t>ome 64% of child deaths occur in the neonatal period.  Most of these can be prevented.  Many post-neonatal deaths can</a:t>
            </a:r>
            <a:r>
              <a:rPr lang="en-US" baseline="0" dirty="0" smtClean="0"/>
              <a:t> </a:t>
            </a:r>
            <a:r>
              <a:rPr lang="en-US" dirty="0" smtClean="0"/>
              <a:t>also</a:t>
            </a:r>
            <a:r>
              <a:rPr lang="en-US" baseline="0" dirty="0" smtClean="0"/>
              <a:t> be prevented.  Specific causes include Pneumonia, Injuries, and 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is high for many interventions along the continuum of care.  It’s useful to consider what delivery strategies are used to deliver these interventions,</a:t>
            </a:r>
            <a:r>
              <a:rPr lang="en-US" baseline="0" dirty="0" smtClean="0"/>
              <a:t> why other interventions have not reached such high coverage, </a:t>
            </a:r>
            <a:r>
              <a:rPr lang="en-US" dirty="0" smtClean="0"/>
              <a:t>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information was available for </a:t>
            </a:r>
            <a:r>
              <a:rPr lang="en-US" i="1" baseline="0" dirty="0" smtClean="0"/>
              <a:t>Postnatal care </a:t>
            </a:r>
            <a:r>
              <a:rPr lang="en-US" i="0" baseline="0" dirty="0" smtClean="0"/>
              <a:t>coverage.</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increased to 97% by 2006.  Quality of care issues also need to be considered</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a:t>
            </a:r>
            <a:r>
              <a:rPr lang="en-US" baseline="0" dirty="0" smtClean="0"/>
              <a:t> to be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Brazil, 98</a:t>
            </a:r>
            <a:r>
              <a:rPr lang="en-US" baseline="0" dirty="0" smtClean="0"/>
              <a:t>%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a:t>
            </a:r>
            <a:r>
              <a:rPr lang="en-US" baseline="0" dirty="0" smtClean="0"/>
              <a:t>  91% are attending the necessary 4 visits, as shown on the next slide.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a number</a:t>
            </a:r>
            <a:r>
              <a:rPr lang="en-US" baseline="0" dirty="0" smtClean="0"/>
              <a:t> of other maternal and newborn health indicators show high coverage.  C-Section rates are much higher than the estimated maximum needed to save  lives.</a:t>
            </a:r>
          </a:p>
          <a:p>
            <a:endParaRPr lang="en-US" baseline="0" dirty="0" smtClean="0"/>
          </a:p>
          <a:p>
            <a:r>
              <a:rPr lang="en-US" baseline="0" dirty="0" smtClean="0"/>
              <a:t>Data for</a:t>
            </a:r>
            <a:r>
              <a:rPr lang="en-US" i="1" baseline="0" dirty="0" smtClean="0"/>
              <a:t> Postnatal visits </a:t>
            </a:r>
            <a:r>
              <a:rPr lang="en-US" baseline="0" dirty="0" smtClean="0"/>
              <a:t>for mom and baby </a:t>
            </a:r>
            <a:r>
              <a:rPr lang="en-US" baseline="0" dirty="0" err="1" smtClean="0"/>
              <a:t>arenot</a:t>
            </a:r>
            <a:r>
              <a:rPr lang="en-US" baseline="0" dirty="0" smtClean="0"/>
              <a: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Brazil’s </a:t>
            </a:r>
            <a:r>
              <a:rPr lang="en-US" i="1" dirty="0" smtClean="0"/>
              <a:t>Immunization</a:t>
            </a:r>
            <a:r>
              <a:rPr lang="en-US" dirty="0" smtClean="0"/>
              <a:t> coverage is</a:t>
            </a:r>
            <a:r>
              <a:rPr lang="en-US" baseline="0" dirty="0" smtClean="0"/>
              <a:t> high and consistent.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some 50% </a:t>
            </a:r>
            <a:r>
              <a:rPr lang="en-US" sz="1200" kern="1200" dirty="0" smtClean="0">
                <a:solidFill>
                  <a:schemeClr val="tx1"/>
                </a:solidFill>
                <a:latin typeface="+mn-lt"/>
                <a:ea typeface="+mn-ea"/>
                <a:cs typeface="+mn-cs"/>
              </a:rPr>
              <a:t>of children with suspected pneumonia were taken to an appropriate health provider for treatment.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1996 44% of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Brazil might </a:t>
            </a:r>
            <a:r>
              <a:rPr lang="en-US" i="0" dirty="0" smtClean="0"/>
              <a:t>know about the Countdown to 2015 for Maternal,</a:t>
            </a:r>
            <a:r>
              <a:rPr lang="en-US" i="0" baseline="0" dirty="0" smtClean="0"/>
              <a:t> Newborn and Child Health</a:t>
            </a:r>
            <a:r>
              <a:rPr lang="en-US" i="0" dirty="0" smtClean="0"/>
              <a:t>.  The Countdown has been producing individual country profiles since 2005. This slide show is intended to stimulate discussion about country progress in Brazil</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 data for ITNs as risk of malaria transmission is sub-national.</a:t>
            </a:r>
          </a:p>
          <a:p>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(You might choose to use this slide to discuss sub-national malaria issues or to omit this slide from the presentation.)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t>
            </a:r>
            <a:r>
              <a:rPr lang="en-US" baseline="0" dirty="0" smtClean="0"/>
              <a:t>declined between 1996 and  2006-2007.</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In 2008 </a:t>
            </a:r>
            <a:r>
              <a:rPr lang="en-US" i="1" dirty="0" smtClean="0"/>
              <a:t>Exclusive breastfeeding</a:t>
            </a:r>
            <a:r>
              <a:rPr lang="en-US" dirty="0" smtClean="0"/>
              <a:t> rates </a:t>
            </a:r>
            <a:r>
              <a:rPr lang="en-US" baseline="0" dirty="0" smtClean="0"/>
              <a:t>were 41%</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Around 15% 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Sanitation rates</a:t>
            </a:r>
            <a:r>
              <a:rPr lang="en-US" baseline="0" dirty="0" smtClean="0"/>
              <a:t> have improved since 1990, but 17</a:t>
            </a:r>
            <a:r>
              <a:rPr lang="en-US" dirty="0" smtClean="0"/>
              <a:t>% of the rural population still practice </a:t>
            </a:r>
            <a:r>
              <a:rPr lang="en-US" i="0" dirty="0" smtClean="0"/>
              <a:t>open defecation</a:t>
            </a:r>
            <a:r>
              <a:rPr lang="en-US" dirty="0" smtClean="0"/>
              <a:t>.  Another 33% of the rural population 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Brazil has adopted many of the policies being tracked by Countdown. 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dirty="0" smtClean="0"/>
              <a:t>Antenatal care</a:t>
            </a:r>
            <a:r>
              <a:rPr lang="en-US" dirty="0" smtClean="0"/>
              <a:t>, </a:t>
            </a:r>
            <a:r>
              <a:rPr lang="en-US" i="1" dirty="0" smtClean="0"/>
              <a:t>Careseeking for pneumonia</a:t>
            </a:r>
            <a:r>
              <a:rPr lang="en-US" dirty="0" smtClean="0"/>
              <a:t>, and</a:t>
            </a:r>
            <a:r>
              <a:rPr lang="en-US" baseline="0" dirty="0" smtClean="0"/>
              <a:t> </a:t>
            </a:r>
            <a:r>
              <a:rPr lang="en-US" i="1" baseline="0" dirty="0" smtClean="0"/>
              <a:t>Skilled birth attendant</a:t>
            </a:r>
            <a:r>
              <a:rPr lang="en-US" baseline="0" dirty="0" smtClean="0"/>
              <a:t>, which usually depend on a facility.  </a:t>
            </a:r>
            <a:r>
              <a:rPr lang="en-US" sz="1200" kern="1200" dirty="0" smtClean="0">
                <a:solidFill>
                  <a:srgbClr val="FF0000"/>
                </a:solidFill>
                <a:latin typeface="+mn-lt"/>
                <a:ea typeface="+mn-ea"/>
                <a:cs typeface="+mn-cs"/>
              </a:rPr>
              <a:t>Only 2 interventions (Early initiation of breastfeeding, and ORT for children with diarrhoea) show much smaller gaps in coverage. Although with much smaller gaps in coverage, </a:t>
            </a:r>
            <a:r>
              <a:rPr lang="en-US" sz="1200" i="1" kern="1200" dirty="0" smtClean="0">
                <a:solidFill>
                  <a:srgbClr val="FF0000"/>
                </a:solidFill>
                <a:latin typeface="+mn-lt"/>
                <a:ea typeface="+mn-ea"/>
                <a:cs typeface="+mn-cs"/>
              </a:rPr>
              <a:t>ORT &amp; continued feeding </a:t>
            </a:r>
            <a:r>
              <a:rPr lang="en-US" sz="1200" kern="1200" dirty="0" smtClean="0">
                <a:solidFill>
                  <a:srgbClr val="FF0000"/>
                </a:solidFill>
                <a:latin typeface="+mn-lt"/>
                <a:ea typeface="+mn-ea"/>
                <a:cs typeface="+mn-cs"/>
              </a:rPr>
              <a:t>shows low coverage for all wealth groups.</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Brazil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7560835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Brazil</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𝐶𝐶𝐼</a:t>
                </a:r>
                <a:r>
                  <a:rPr lang="en-US" sz="1200" i="0" kern="1200" dirty="0" smtClean="0">
                    <a:solidFill>
                      <a:schemeClr val="tx1"/>
                    </a:solidFill>
                    <a:effectLst/>
                    <a:latin typeface="Cambria Math"/>
                    <a:ea typeface="+mn-ea"/>
                    <a:cs typeface="+mn-cs"/>
                  </a:rPr>
                  <a:t>=</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Brazil</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Brazil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00193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907102" y="216530"/>
            <a:ext cx="596974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71345" y="146614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83477" y="5239553"/>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14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12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8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13807" y="1915063"/>
            <a:ext cx="9030193" cy="324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8856" y="2059826"/>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err="1" smtClean="0">
                <a:solidFill>
                  <a:prstClr val="black"/>
                </a:solidFill>
                <a:latin typeface="Calibri"/>
              </a:rPr>
              <a:t>Haemorrhage</a:t>
            </a:r>
            <a:r>
              <a:rPr lang="en-US" sz="2400" dirty="0" smtClean="0">
                <a:solidFill>
                  <a:prstClr val="black"/>
                </a:solidFill>
                <a:latin typeface="Calibri"/>
              </a:rPr>
              <a:t> </a:t>
            </a:r>
            <a:r>
              <a:rPr lang="en-US" sz="2400" dirty="0">
                <a:solidFill>
                  <a:prstClr val="black"/>
                </a:solidFill>
                <a:latin typeface="Calibri"/>
              </a:rPr>
              <a:t>– </a:t>
            </a:r>
            <a:r>
              <a:rPr lang="en-US" sz="2400" dirty="0" smtClean="0">
                <a:solidFill>
                  <a:prstClr val="black"/>
                </a:solidFill>
                <a:latin typeface="Calibri"/>
              </a:rPr>
              <a:t>23%</a:t>
            </a:r>
          </a:p>
          <a:p>
            <a:r>
              <a:rPr lang="en-US" sz="2400" dirty="0" smtClean="0"/>
              <a:t>Hypertension –22%</a:t>
            </a:r>
          </a:p>
          <a:p>
            <a:pPr lvl="0"/>
            <a:r>
              <a:rPr lang="en-US" sz="2400" dirty="0" smtClean="0">
                <a:solidFill>
                  <a:prstClr val="black"/>
                </a:solidFill>
                <a:latin typeface="Calibri"/>
              </a:rPr>
              <a:t>Unsafe </a:t>
            </a:r>
            <a:r>
              <a:rPr lang="en-US" sz="2400" dirty="0">
                <a:solidFill>
                  <a:prstClr val="black"/>
                </a:solidFill>
                <a:latin typeface="Calibri"/>
              </a:rPr>
              <a:t>abortion – </a:t>
            </a:r>
            <a:r>
              <a:rPr lang="en-US" sz="2400" dirty="0" smtClean="0">
                <a:solidFill>
                  <a:prstClr val="black"/>
                </a:solidFill>
                <a:latin typeface="Calibri"/>
              </a:rPr>
              <a:t>10%</a:t>
            </a:r>
            <a:endParaRPr lang="en-US" sz="2400" dirty="0" smtClean="0">
              <a:latin typeface="+mn-lt"/>
            </a:endParaRPr>
          </a:p>
          <a:p>
            <a:pPr lvl="0"/>
            <a:r>
              <a:rPr lang="en-US" sz="2400" dirty="0">
                <a:solidFill>
                  <a:prstClr val="black"/>
                </a:solidFill>
                <a:latin typeface="Calibri"/>
              </a:rPr>
              <a:t>Sepsis – </a:t>
            </a:r>
            <a:r>
              <a:rPr lang="en-US" sz="2400" dirty="0" smtClean="0">
                <a:solidFill>
                  <a:prstClr val="black"/>
                </a:solidFill>
                <a:latin typeface="Calibri"/>
              </a:rPr>
              <a:t>8%</a:t>
            </a:r>
          </a:p>
          <a:p>
            <a:pPr lvl="0"/>
            <a:r>
              <a:rPr lang="en-US" sz="2400" dirty="0" smtClean="0">
                <a:solidFill>
                  <a:prstClr val="black"/>
                </a:solidFill>
                <a:latin typeface="Calibri"/>
                <a:cs typeface="Calibri" pitchFamily="34" charset="0"/>
              </a:rPr>
              <a:t>Embolism – 3%</a:t>
            </a:r>
            <a:endParaRPr lang="en-US" sz="2000"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60453" y="268288"/>
            <a:ext cx="613338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mothers in the LAC region die?</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338424" y="1777042"/>
            <a:ext cx="5416557"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68400" y="2068452"/>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64%</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6</a:t>
            </a:r>
            <a:r>
              <a:rPr lang="en-US" sz="2400" dirty="0" smtClean="0">
                <a:solidFill>
                  <a:prstClr val="black"/>
                </a:solidFill>
                <a:latin typeface="+mn-lt"/>
                <a:cs typeface="Calibri" pitchFamily="34" charset="0"/>
              </a:rPr>
              <a:t>%</a:t>
            </a: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5%</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 2%</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03584" y="345926"/>
            <a:ext cx="608162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Brazilian children die?</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045125" y="1466490"/>
            <a:ext cx="5702200" cy="396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193188" y="251309"/>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646981" y="1017917"/>
            <a:ext cx="7672559"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216324" y="500332"/>
            <a:ext cx="6770526"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7336" y="1066959"/>
            <a:ext cx="7112001" cy="5466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414732" y="992038"/>
            <a:ext cx="6802174"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4680" y="1207183"/>
            <a:ext cx="7277313" cy="526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017917" y="983410"/>
            <a:ext cx="7263604"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164570" y="1190445"/>
            <a:ext cx="7193398" cy="504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337096" y="1026543"/>
            <a:ext cx="6873926" cy="5040000"/>
          </a:xfrm>
          <a:prstGeom prst="rect">
            <a:avLst/>
          </a:prstGeom>
          <a:noFill/>
          <a:ln w="9525">
            <a:noFill/>
            <a:miter lim="800000"/>
            <a:headEnd/>
            <a:tailEnd/>
          </a:ln>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733" y="1194543"/>
            <a:ext cx="7329207" cy="49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Brazil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3865" y="1348171"/>
            <a:ext cx="7230036" cy="4981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6850" y="1057258"/>
            <a:ext cx="6577160" cy="550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1449233" y="1026543"/>
            <a:ext cx="6766344" cy="5400000"/>
          </a:xfrm>
          <a:prstGeom prst="rect">
            <a:avLst/>
          </a:prstGeom>
          <a:noFill/>
          <a:ln w="9525">
            <a:noFill/>
            <a:miter lim="800000"/>
            <a:headEnd/>
            <a:tailEnd/>
          </a:ln>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561381" y="1017917"/>
            <a:ext cx="6413538"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500996" y="1017917"/>
            <a:ext cx="6373770"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25538"/>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dirty="0" smtClean="0">
                <a:solidFill>
                  <a:srgbClr val="800000"/>
                </a:solidFill>
              </a:rPr>
              <a:t>- -</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94.9 </a:t>
            </a:r>
            <a:r>
              <a:rPr lang="en-US" sz="2200" dirty="0" smtClean="0"/>
              <a:t>(2013)</a:t>
            </a:r>
            <a:endParaRPr lang="en-US" sz="2200" b="1" dirty="0" smtClean="0"/>
          </a:p>
          <a:p>
            <a:pPr>
              <a:spcBef>
                <a:spcPts val="0"/>
              </a:spcBef>
              <a:spcAft>
                <a:spcPts val="600"/>
              </a:spcAft>
              <a:buClr>
                <a:srgbClr val="800000"/>
              </a:buClr>
            </a:pPr>
            <a:r>
              <a:rPr lang="en-US" sz="2200" dirty="0" smtClean="0"/>
              <a:t>National availability of EmOC services:  </a:t>
            </a:r>
            <a:r>
              <a:rPr lang="en-US" sz="2200" dirty="0" smtClean="0">
                <a:solidFill>
                  <a:srgbClr val="800000"/>
                </a:solidFill>
              </a:rPr>
              <a:t>- -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$1,109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8</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$31 </a:t>
            </a:r>
            <a:r>
              <a:rPr lang="en-US" sz="2200" dirty="0" smtClean="0"/>
              <a:t>(2012) </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1</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a:t>
            </a:r>
            <a:r>
              <a:rPr lang="en-US" sz="2200" b="1" dirty="0">
                <a:solidFill>
                  <a:srgbClr val="800000"/>
                </a:solidFill>
              </a:rPr>
              <a:t>1</a:t>
            </a:r>
            <a:r>
              <a:rPr lang="en-US" sz="2200" b="1" dirty="0" smtClean="0">
                <a:solidFill>
                  <a:srgbClr val="800000"/>
                </a:solidFill>
              </a:rPr>
              <a:t>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37545" y="383743"/>
            <a:ext cx="402936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38008" y="1197033"/>
            <a:ext cx="4305992"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600" dirty="0" smtClean="0">
                <a:cs typeface="Calibri" pitchFamily="34" charset="0"/>
              </a:rPr>
              <a:t>                 </a:t>
            </a:r>
            <a:r>
              <a:rPr lang="en-US" sz="2600" b="1" dirty="0" smtClean="0">
                <a:cs typeface="Calibri" pitchFamily="34" charset="0"/>
              </a:rPr>
              <a:t>Brazil</a:t>
            </a:r>
          </a:p>
          <a:p>
            <a:pPr>
              <a:spcBef>
                <a:spcPts val="600"/>
              </a:spcBef>
              <a:spcAft>
                <a:spcPts val="600"/>
              </a:spcAft>
              <a:defRPr/>
            </a:pPr>
            <a:r>
              <a:rPr lang="en-US" sz="2600" dirty="0" smtClean="0">
                <a:cs typeface="Calibri" pitchFamily="34" charset="0"/>
              </a:rPr>
              <a:t>The wide bars for many indicators show important </a:t>
            </a:r>
            <a:r>
              <a:rPr lang="en-US" sz="2600" b="1" dirty="0" smtClean="0">
                <a:solidFill>
                  <a:srgbClr val="990033"/>
                </a:solidFill>
                <a:cs typeface="Calibri" pitchFamily="34" charset="0"/>
              </a:rPr>
              <a:t>inequalities in coverage.</a:t>
            </a:r>
            <a:endParaRPr lang="en-US" sz="2600" dirty="0" smtClean="0">
              <a:cs typeface="Calibri" pitchFamily="34" charset="0"/>
            </a:endParaRPr>
          </a:p>
          <a:p>
            <a:pPr>
              <a:spcBef>
                <a:spcPts val="600"/>
              </a:spcBef>
              <a:spcAft>
                <a:spcPts val="600"/>
              </a:spcAft>
              <a:defRPr/>
            </a:pPr>
            <a:r>
              <a:rPr lang="en-US" sz="2600" dirty="0" smtClean="0">
                <a:cs typeface="Calibri" pitchFamily="34" charset="0"/>
              </a:rPr>
              <a:t>Inequality is greatest for antenatal care and breastfeeding. </a:t>
            </a:r>
          </a:p>
          <a:p>
            <a:pPr>
              <a:spcBef>
                <a:spcPts val="600"/>
              </a:spcBef>
              <a:spcAft>
                <a:spcPts val="600"/>
              </a:spcAft>
              <a:defRPr/>
            </a:pPr>
            <a:r>
              <a:rPr lang="en-US" sz="2600" dirty="0" smtClean="0">
                <a:cs typeface="Calibri" pitchFamily="34" charset="0"/>
              </a:rPr>
              <a:t>Only ORT for diarrhoea and Vitamin A show much smaller </a:t>
            </a:r>
            <a:r>
              <a:rPr lang="en-US" sz="2600" b="1" dirty="0" smtClean="0">
                <a:solidFill>
                  <a:schemeClr val="accent2">
                    <a:lumMod val="75000"/>
                  </a:schemeClr>
                </a:solidFill>
                <a:cs typeface="Calibri" pitchFamily="34" charset="0"/>
              </a:rPr>
              <a:t>gaps</a:t>
            </a:r>
            <a:r>
              <a:rPr lang="en-US" sz="2600" dirty="0" smtClean="0">
                <a:cs typeface="Calibri" pitchFamily="34" charset="0"/>
              </a:rPr>
              <a:t> </a:t>
            </a:r>
            <a:r>
              <a:rPr lang="en-US" sz="2600" b="1" dirty="0" smtClean="0">
                <a:solidFill>
                  <a:schemeClr val="accent2">
                    <a:lumMod val="75000"/>
                  </a:schemeClr>
                </a:solidFill>
                <a:cs typeface="Calibri" pitchFamily="34" charset="0"/>
              </a:rPr>
              <a:t>in coverage.</a:t>
            </a:r>
            <a:endParaRPr lang="en-US" sz="26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314" name="Picture 2"/>
          <p:cNvPicPr>
            <a:picLocks noChangeAspect="1" noChangeArrowheads="1"/>
          </p:cNvPicPr>
          <p:nvPr/>
        </p:nvPicPr>
        <p:blipFill>
          <a:blip r:embed="rId3" cstate="print"/>
          <a:srcRect/>
          <a:stretch>
            <a:fillRect/>
          </a:stretch>
        </p:blipFill>
        <p:spPr bwMode="auto">
          <a:xfrm>
            <a:off x="690113" y="612475"/>
            <a:ext cx="3567916" cy="5400000"/>
          </a:xfrm>
          <a:prstGeom prst="rect">
            <a:avLst/>
          </a:prstGeom>
          <a:noFill/>
          <a:ln w="9525">
            <a:noFill/>
            <a:miter lim="800000"/>
            <a:headEnd/>
            <a:tailEnd/>
          </a:ln>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Brazil </a:t>
            </a:r>
            <a:endParaRPr lang="en-US" sz="4600" dirty="0"/>
          </a:p>
        </p:txBody>
      </p:sp>
    </p:spTree>
    <p:extLst>
      <p:ext uri="{BB962C8B-B14F-4D97-AF65-F5344CB8AC3E}">
        <p14:creationId xmlns:p14="http://schemas.microsoft.com/office/powerpoint/2010/main" val="102071325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Brazil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9202" y="1726850"/>
            <a:ext cx="5385595" cy="48672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64482" y="1742040"/>
            <a:ext cx="5415035" cy="48924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230942" y="1257779"/>
            <a:ext cx="6633723" cy="48600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8195" y="1318165"/>
            <a:ext cx="6640220" cy="48600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12606</TotalTime>
  <Words>3055</Words>
  <Application>Microsoft Macintosh PowerPoint</Application>
  <PresentationFormat>On-screen Show (4:3)</PresentationFormat>
  <Paragraphs>267</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Brazil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752</cp:revision>
  <cp:lastPrinted>2012-06-12T19:26:24Z</cp:lastPrinted>
  <dcterms:created xsi:type="dcterms:W3CDTF">2008-01-10T17:37:13Z</dcterms:created>
  <dcterms:modified xsi:type="dcterms:W3CDTF">2014-12-03T11:05:55Z</dcterms:modified>
</cp:coreProperties>
</file>