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2" r:id="rId2"/>
    <p:sldId id="543" r:id="rId3"/>
    <p:sldId id="519" r:id="rId4"/>
    <p:sldId id="431" r:id="rId5"/>
    <p:sldId id="435" r:id="rId6"/>
    <p:sldId id="496" r:id="rId7"/>
    <p:sldId id="464" r:id="rId8"/>
    <p:sldId id="521" r:id="rId9"/>
    <p:sldId id="513" r:id="rId10"/>
    <p:sldId id="523" r:id="rId11"/>
    <p:sldId id="517" r:id="rId12"/>
    <p:sldId id="544"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5" r:id="rId40"/>
    <p:sldId id="546" r:id="rId41"/>
    <p:sldId id="547" r:id="rId42"/>
    <p:sldId id="548" r:id="rId43"/>
    <p:sldId id="549"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0230" autoAdjust="0"/>
  </p:normalViewPr>
  <p:slideViewPr>
    <p:cSldViewPr snapToGrid="0">
      <p:cViewPr>
        <p:scale>
          <a:sx n="110" d="100"/>
          <a:sy n="110" d="100"/>
        </p:scale>
        <p:origin x="-528" y="136"/>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Burkina Faso,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a:t>
            </a:r>
            <a:r>
              <a:rPr lang="en-US" i="0" smtClean="0"/>
              <a:t>Burkina</a:t>
            </a:r>
            <a:r>
              <a:rPr lang="en-US" i="0" baseline="0" smtClean="0"/>
              <a:t> Faso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Burkina</a:t>
            </a:r>
            <a:r>
              <a:rPr lang="en-US" sz="1200" i="1" kern="1200" baseline="0" dirty="0" smtClean="0">
                <a:solidFill>
                  <a:schemeClr val="tx1"/>
                </a:solidFill>
                <a:latin typeface="+mn-lt"/>
                <a:ea typeface="+mn-ea"/>
                <a:cs typeface="+mn-cs"/>
              </a:rPr>
              <a:t> Faso’</a:t>
            </a:r>
            <a:r>
              <a:rPr lang="en-US" sz="1200" i="1" kern="1200" dirty="0" smtClean="0">
                <a:solidFill>
                  <a:schemeClr val="tx1"/>
                </a:solidFill>
                <a:latin typeface="+mn-lt"/>
                <a:ea typeface="+mn-ea"/>
                <a:cs typeface="+mn-cs"/>
              </a:rPr>
              <a:t>s official mortality statistics.)</a:t>
            </a:r>
          </a:p>
          <a:p>
            <a:r>
              <a:rPr lang="en-US" dirty="0" smtClean="0"/>
              <a:t>Other</a:t>
            </a:r>
            <a:r>
              <a:rPr lang="en-US" baseline="0" dirty="0" smtClean="0"/>
              <a:t> data sources are listed here and include </a:t>
            </a:r>
            <a:r>
              <a:rPr lang="en-US" dirty="0" smtClean="0"/>
              <a:t>country reports. </a:t>
            </a:r>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Burkina Faso </a:t>
            </a:r>
            <a:r>
              <a:rPr lang="en-US" i="1" dirty="0" smtClean="0"/>
              <a:t>Under—five child mortality rate  </a:t>
            </a:r>
            <a:r>
              <a:rPr lang="en-US" i="0" dirty="0" smtClean="0"/>
              <a:t>is slowly declining</a:t>
            </a:r>
            <a:r>
              <a:rPr lang="en-US" i="1" dirty="0" smtClean="0"/>
              <a:t>.  </a:t>
            </a:r>
            <a:r>
              <a:rPr lang="en-US" i="0" dirty="0" smtClean="0"/>
              <a:t>The</a:t>
            </a:r>
            <a:r>
              <a:rPr lang="en-US" i="1" dirty="0" smtClean="0"/>
              <a:t> Maternal mortality ratio </a:t>
            </a:r>
            <a:r>
              <a:rPr lang="en-US" dirty="0" smtClean="0"/>
              <a:t>is declining more rapidly, but is still high.  Newer UN</a:t>
            </a:r>
            <a:r>
              <a:rPr lang="en-US" baseline="0" dirty="0" smtClean="0"/>
              <a:t> estimates show an Under-five mortality rate of 98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Burkina Faso,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Burkina Faso, some 27% of child deaths occur in the neonatal period.  Most of these can be prevented.  Post-neonatal deaths can, also,</a:t>
            </a:r>
            <a:r>
              <a:rPr lang="en-US" baseline="0" dirty="0" smtClean="0"/>
              <a:t> mostly be prevented and come mainly from Malaria, Pneumonia, and Diarrhoea.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a:t>
            </a:r>
            <a:r>
              <a:rPr lang="en-US" baseline="0" dirty="0" smtClean="0"/>
              <a:t> estimated at 66%.</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Burkina Faso, </a:t>
            </a:r>
            <a:r>
              <a:rPr lang="en-US" baseline="0" dirty="0" smtClean="0"/>
              <a:t>85% 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34%</a:t>
            </a:r>
            <a:r>
              <a:rPr lang="en-US" sz="1200" kern="1200" baseline="0" dirty="0" smtClean="0">
                <a:solidFill>
                  <a:schemeClr val="tx1"/>
                </a:solidFill>
                <a:latin typeface="+mn-lt"/>
                <a:ea typeface="+mn-ea"/>
                <a:cs typeface="+mn-cs"/>
              </a:rPr>
              <a:t> of </a:t>
            </a:r>
            <a:r>
              <a:rPr lang="en-US" sz="1200" kern="1200" dirty="0" smtClean="0">
                <a:solidFill>
                  <a:schemeClr val="tx1"/>
                </a:solidFill>
                <a:latin typeface="+mn-lt"/>
                <a:ea typeface="+mn-ea"/>
                <a:cs typeface="+mn-cs"/>
              </a:rPr>
              <a:t>women 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C-Section rates are still below the minimum needed to save lives.  </a:t>
            </a:r>
          </a:p>
          <a:p>
            <a:endParaRPr lang="en-US" baseline="0" dirty="0" smtClean="0"/>
          </a:p>
          <a:p>
            <a:r>
              <a:rPr lang="en-US" baseline="0" dirty="0" smtClean="0"/>
              <a:t>Data for </a:t>
            </a:r>
            <a:r>
              <a:rPr lang="en-US" i="1" baseline="0" dirty="0" smtClean="0"/>
              <a:t>Postnatal visits  </a:t>
            </a:r>
            <a:r>
              <a:rPr lang="en-US" baseline="0" dirty="0" smtClean="0"/>
              <a:t>for mom and baby and for </a:t>
            </a:r>
            <a:r>
              <a:rPr lang="en-US" i="1" baseline="0" dirty="0" smtClean="0"/>
              <a:t>Women with low body mass  </a:t>
            </a:r>
            <a:r>
              <a:rPr lang="en-US" i="0" baseline="0" dirty="0" smtClean="0"/>
              <a:t>ar</a:t>
            </a:r>
            <a:r>
              <a:rPr lang="en-US" baseline="0" dirty="0" smtClean="0"/>
              <a:t>e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Burkina Faso has</a:t>
            </a:r>
            <a:r>
              <a:rPr lang="en-US" i="0" baseline="0" dirty="0" smtClean="0"/>
              <a:t> data for 3 of the 5 indicators related to immunization. As indicated by the 3 available indicators, </a:t>
            </a:r>
            <a:r>
              <a:rPr lang="en-US" i="0" dirty="0" smtClean="0"/>
              <a:t>Burkina Faso’s</a:t>
            </a:r>
            <a:r>
              <a:rPr lang="en-US" i="0" baseline="0" dirty="0" smtClean="0"/>
              <a:t> </a:t>
            </a:r>
            <a:r>
              <a:rPr lang="en-US" i="1" dirty="0" smtClean="0"/>
              <a:t>Immunization</a:t>
            </a:r>
            <a:r>
              <a:rPr lang="en-US" dirty="0" smtClean="0"/>
              <a:t> coverage is</a:t>
            </a:r>
            <a:r>
              <a:rPr lang="en-US" baseline="0" dirty="0" smtClean="0"/>
              <a:t> high.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2010, 56% of </a:t>
            </a:r>
            <a:r>
              <a:rPr lang="en-US" sz="1200" kern="1200" dirty="0" smtClean="0">
                <a:solidFill>
                  <a:schemeClr val="tx1"/>
                </a:solidFill>
                <a:latin typeface="+mn-lt"/>
                <a:ea typeface="+mn-ea"/>
                <a:cs typeface="+mn-cs"/>
              </a:rPr>
              <a:t>children with suspected pneumonia were taken to an appropriate health provider for treatment,</a:t>
            </a:r>
            <a:r>
              <a:rPr lang="en-US" sz="1200" kern="1200" baseline="0" dirty="0" smtClean="0">
                <a:solidFill>
                  <a:schemeClr val="tx1"/>
                </a:solidFill>
                <a:latin typeface="+mn-lt"/>
                <a:ea typeface="+mn-ea"/>
                <a:cs typeface="+mn-cs"/>
              </a:rPr>
              <a:t> and 47% of children under the age of 5 years with symptoms of pneumonia receive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2010, 21% of 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Burkina Faso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Burkina Faso</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with 47% of children &lt;5 sleeping under a treated bednet.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a:t>
            </a:r>
            <a:r>
              <a:rPr lang="en-US" baseline="0" dirty="0" smtClean="0"/>
              <a:t>declining.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w</a:t>
            </a:r>
            <a:r>
              <a:rPr lang="en-US" baseline="0" dirty="0" smtClean="0"/>
              <a:t>ere 38% in 2012</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especially in rural areas.  Around 24% of the rural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57% of the population still practice </a:t>
            </a:r>
            <a:r>
              <a:rPr lang="en-US" i="0" dirty="0" smtClean="0"/>
              <a:t>open defecation</a:t>
            </a:r>
            <a:r>
              <a:rPr lang="en-US" dirty="0" smtClean="0"/>
              <a:t>.  Another 7% are using unimproved facilities.   Rates are worse for the</a:t>
            </a:r>
            <a:r>
              <a:rPr lang="en-US" baseline="0" dirty="0" smtClean="0"/>
              <a:t> rural population.</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Burkina Faso has adopted many of the policies being tracked by Countdown.  Adopting key policies and implementing them at scale can contribute to improved coverage of lifesaving interventions.</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Demand for family planning satisfied.  </a:t>
            </a:r>
            <a:r>
              <a:rPr lang="en-US" i="0" baseline="0" dirty="0" smtClean="0"/>
              <a:t>While other interventions show better equality between wealth groups, there is still disparity.       </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Burkina Faso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15264944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Burkina Faso</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t>
                </a:r>
                <a:r>
                  <a:rPr lang="en-US" sz="1200" kern="1200" smtClean="0">
                    <a:solidFill>
                      <a:schemeClr val="tx1"/>
                    </a:solidFill>
                    <a:latin typeface="+mn-lt"/>
                    <a:ea typeface="+mn-ea"/>
                    <a:cs typeface="+mn-cs"/>
                  </a:rPr>
                  <a:t>an overall</a:t>
                </a:r>
                <a:r>
                  <a:rPr lang="en-US" sz="1200" kern="1200" baseline="0" smtClean="0">
                    <a:solidFill>
                      <a:schemeClr val="tx1"/>
                    </a:solidFill>
                    <a:latin typeface="+mn-lt"/>
                    <a:ea typeface="+mn-ea"/>
                    <a:cs typeface="+mn-cs"/>
                  </a:rPr>
                  <a:t> </a:t>
                </a:r>
                <a:r>
                  <a:rPr lang="en-US" sz="1200" kern="1200" smtClean="0">
                    <a:solidFill>
                      <a:schemeClr val="tx1"/>
                    </a:solidFill>
                    <a:latin typeface="+mn-lt"/>
                    <a:ea typeface="+mn-ea"/>
                    <a:cs typeface="+mn-cs"/>
                  </a:rPr>
                  <a:t>picture </a:t>
                </a:r>
                <a:r>
                  <a:rPr lang="en-US" sz="1200" kern="1200" dirty="0" smtClean="0">
                    <a:solidFill>
                      <a:schemeClr val="tx1"/>
                    </a:solidFill>
                    <a:latin typeface="+mn-lt"/>
                    <a:ea typeface="+mn-ea"/>
                    <a:cs typeface="+mn-cs"/>
                  </a:rPr>
                  <a:t>of intervention coverage for a given country.)</a:t>
                </a:r>
              </a:p>
              <a:p>
                <a:endParaRPr lang="en-US" sz="1200" i="0" kern="1200" dirty="0" smtClean="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𝐶𝐶𝐼</a:t>
                </a:r>
                <a:r>
                  <a:rPr lang="en-US" sz="1200" i="0" kern="1200" dirty="0" smtClean="0">
                    <a:solidFill>
                      <a:schemeClr val="tx1"/>
                    </a:solidFill>
                    <a:effectLst/>
                    <a:latin typeface="Cambria Math"/>
                    <a:ea typeface="+mn-ea"/>
                    <a:cs typeface="+mn-cs"/>
                  </a:rPr>
                  <a:t>=</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Burkina Faso</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Burkina Faso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98926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91442" y="268288"/>
            <a:ext cx="623689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05852" y="1552412"/>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981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98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64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27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79512" y="2060848"/>
            <a:ext cx="8898650" cy="3240000"/>
          </a:xfrm>
          <a:prstGeom prst="rect">
            <a:avLst/>
          </a:prstGeom>
          <a:noFill/>
          <a:ln w="9525">
            <a:noFill/>
            <a:miter lim="800000"/>
            <a:headEnd/>
            <a:tailEnd/>
          </a:ln>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72977" y="2042573"/>
            <a:ext cx="3156820"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r>
              <a:rPr lang="en-US" sz="2400" dirty="0">
                <a:latin typeface="+mn-lt"/>
              </a:rPr>
              <a:t>Haemorrhage – </a:t>
            </a:r>
            <a:r>
              <a:rPr lang="en-US" sz="2400" dirty="0" smtClean="0">
                <a:latin typeface="+mn-lt"/>
              </a:rPr>
              <a:t>25%</a:t>
            </a:r>
            <a:endParaRPr lang="en-US" sz="2400" dirty="0">
              <a:latin typeface="+mn-lt"/>
            </a:endParaRPr>
          </a:p>
          <a:p>
            <a:r>
              <a:rPr lang="en-US" sz="2400" dirty="0">
                <a:latin typeface="+mn-lt"/>
              </a:rPr>
              <a:t>Hypertension – </a:t>
            </a:r>
            <a:r>
              <a:rPr lang="en-US" sz="2400" dirty="0" smtClean="0">
                <a:latin typeface="+mn-lt"/>
              </a:rPr>
              <a:t>16%</a:t>
            </a:r>
          </a:p>
          <a:p>
            <a:r>
              <a:rPr lang="en-US" sz="2400" dirty="0" smtClean="0">
                <a:latin typeface="+mn-lt"/>
              </a:rPr>
              <a:t>Sepsis – 10%</a:t>
            </a:r>
          </a:p>
          <a:p>
            <a:pPr lvl="0"/>
            <a:r>
              <a:rPr lang="en-US" sz="2400" dirty="0">
                <a:solidFill>
                  <a:prstClr val="black"/>
                </a:solidFill>
                <a:latin typeface="Calibri"/>
              </a:rPr>
              <a:t>Unsafe abortion – </a:t>
            </a:r>
            <a:r>
              <a:rPr lang="en-US" sz="2400" dirty="0" smtClean="0">
                <a:solidFill>
                  <a:prstClr val="black"/>
                </a:solidFill>
                <a:latin typeface="Calibri"/>
              </a:rPr>
              <a:t>10%</a:t>
            </a:r>
          </a:p>
          <a:p>
            <a:pPr lvl="0"/>
            <a:r>
              <a:rPr lang="en-US" sz="2400" dirty="0" smtClean="0">
                <a:solidFill>
                  <a:prstClr val="black"/>
                </a:solidFill>
                <a:latin typeface="Calibri"/>
              </a:rPr>
              <a:t>Embolism – 2%</a:t>
            </a:r>
            <a:endParaRPr lang="en-US" sz="2400" dirty="0" smtClean="0">
              <a:latin typeface="+mn-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17321" y="268289"/>
            <a:ext cx="6176513"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mothers in sub-Saharan Africa die?</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450566" y="1794294"/>
            <a:ext cx="5414211" cy="3600000"/>
          </a:xfrm>
          <a:prstGeom prst="rect">
            <a:avLst/>
          </a:prstGeom>
          <a:noFill/>
          <a:ln w="9525">
            <a:noFill/>
            <a:miter lim="800000"/>
            <a:headEnd/>
            <a:tailEnd/>
          </a:ln>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302905" y="2051200"/>
            <a:ext cx="2540832" cy="343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smtClean="0">
                <a:latin typeface="+mn-lt"/>
                <a:cs typeface="Calibri" pitchFamily="34" charset="0"/>
              </a:rPr>
              <a:t>Neonatal – 27%</a:t>
            </a:r>
          </a:p>
          <a:p>
            <a:pPr lvl="0">
              <a:defRPr/>
            </a:pPr>
            <a:r>
              <a:rPr lang="en-US" sz="2400" dirty="0" smtClean="0">
                <a:solidFill>
                  <a:prstClr val="black"/>
                </a:solidFill>
                <a:latin typeface="+mn-lt"/>
                <a:cs typeface="Calibri" pitchFamily="34" charset="0"/>
              </a:rPr>
              <a:t>Malaria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23%</a:t>
            </a:r>
            <a:endParaRPr lang="en-US" sz="2400" dirty="0">
              <a:solidFill>
                <a:prstClr val="black"/>
              </a:solidFill>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14% </a:t>
            </a:r>
            <a:r>
              <a:rPr lang="en-US" sz="2400" dirty="0" err="1" smtClean="0">
                <a:latin typeface="+mn-lt"/>
                <a:cs typeface="Calibri" pitchFamily="34" charset="0"/>
              </a:rPr>
              <a:t>Diarrhoea</a:t>
            </a:r>
            <a:r>
              <a:rPr lang="en-US" sz="2400" dirty="0" smtClean="0">
                <a:latin typeface="+mn-lt"/>
                <a:cs typeface="Calibri" pitchFamily="34" charset="0"/>
              </a:rPr>
              <a:t> </a:t>
            </a:r>
            <a:r>
              <a:rPr lang="en-US" sz="2400" dirty="0">
                <a:latin typeface="+mn-lt"/>
                <a:cs typeface="Calibri" pitchFamily="34" charset="0"/>
              </a:rPr>
              <a:t>– </a:t>
            </a:r>
            <a:r>
              <a:rPr lang="en-US" sz="2400" dirty="0" smtClean="0">
                <a:latin typeface="+mn-lt"/>
                <a:cs typeface="Calibri" pitchFamily="34" charset="0"/>
              </a:rPr>
              <a:t>10%</a:t>
            </a:r>
          </a:p>
          <a:p>
            <a:pPr>
              <a:defRPr/>
            </a:pPr>
            <a:r>
              <a:rPr lang="en-US" sz="2400" dirty="0" smtClean="0">
                <a:latin typeface="+mn-lt"/>
                <a:cs typeface="Calibri" pitchFamily="34" charset="0"/>
              </a:rPr>
              <a:t>Injuries – 5%</a:t>
            </a:r>
          </a:p>
          <a:p>
            <a:pPr>
              <a:defRPr/>
            </a:pPr>
            <a:r>
              <a:rPr lang="en-US" sz="2400" dirty="0" smtClean="0">
                <a:latin typeface="+mn-lt"/>
                <a:cs typeface="Calibri" pitchFamily="34" charset="0"/>
              </a:rPr>
              <a:t>Measles – 1%</a:t>
            </a:r>
          </a:p>
          <a:p>
            <a:pPr>
              <a:defRPr/>
            </a:pPr>
            <a:r>
              <a:rPr lang="en-US" sz="2400" dirty="0" smtClean="0">
                <a:latin typeface="+mn-lt"/>
                <a:cs typeface="Calibri" pitchFamily="34" charset="0"/>
              </a:rPr>
              <a:t>HIV/AIDS – 1%</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69079" y="268288"/>
            <a:ext cx="6193766" cy="58477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Burkinabe children die?</a:t>
            </a:r>
            <a:endParaRPr lang="en-US" sz="32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3114136" y="1492369"/>
            <a:ext cx="5723319" cy="3960000"/>
          </a:xfrm>
          <a:prstGeom prst="rect">
            <a:avLst/>
          </a:prstGeom>
          <a:noFill/>
          <a:ln w="9525">
            <a:noFill/>
            <a:miter lim="800000"/>
            <a:headEnd/>
            <a:tailEnd/>
          </a:ln>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5391596" y="285815"/>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767752" y="1052422"/>
            <a:ext cx="7780027" cy="5400000"/>
          </a:xfrm>
          <a:prstGeom prst="rect">
            <a:avLst/>
          </a:prstGeom>
          <a:noFill/>
          <a:ln w="9525">
            <a:noFill/>
            <a:miter lim="800000"/>
            <a:headEnd/>
            <a:tailEnd/>
          </a:ln>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115297" y="5992192"/>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224951" y="483081"/>
            <a:ext cx="6779791" cy="5400000"/>
          </a:xfrm>
          <a:prstGeom prst="rect">
            <a:avLst/>
          </a:prstGeom>
          <a:noFill/>
          <a:ln w="9525">
            <a:noFill/>
            <a:miter lim="800000"/>
            <a:headEnd/>
            <a:tailEnd/>
          </a:ln>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319841" y="1043796"/>
            <a:ext cx="6908918" cy="5400000"/>
          </a:xfrm>
          <a:prstGeom prst="rect">
            <a:avLst/>
          </a:prstGeom>
          <a:noFill/>
          <a:ln w="9525">
            <a:noFill/>
            <a:miter lim="800000"/>
            <a:headEnd/>
            <a:tailEnd/>
          </a:ln>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328468" y="1026544"/>
            <a:ext cx="6795000" cy="5400000"/>
          </a:xfrm>
          <a:prstGeom prst="rect">
            <a:avLst/>
          </a:prstGeom>
          <a:noFill/>
          <a:ln w="9525">
            <a:noFill/>
            <a:miter lim="800000"/>
            <a:headEnd/>
            <a:tailEnd/>
          </a:ln>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1250831" y="1035170"/>
            <a:ext cx="6818476" cy="5040000"/>
          </a:xfrm>
          <a:prstGeom prst="rect">
            <a:avLst/>
          </a:prstGeom>
          <a:noFill/>
          <a:ln w="9525">
            <a:noFill/>
            <a:miter lim="800000"/>
            <a:headEnd/>
            <a:tailEnd/>
          </a:ln>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442374"/>
            <a:ext cx="4691063" cy="287338"/>
          </a:xfrm>
        </p:spPr>
        <p:txBody>
          <a:bodyPr/>
          <a:lstStyle/>
          <a:p>
            <a:r>
              <a:rPr lang="en-US" dirty="0" smtClean="0"/>
              <a:t>Countdown to 2015 Report. 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897147" y="1017918"/>
            <a:ext cx="7375924" cy="5400000"/>
          </a:xfrm>
          <a:prstGeom prst="rect">
            <a:avLst/>
          </a:prstGeom>
          <a:noFill/>
          <a:ln w="9525">
            <a:noFill/>
            <a:miter lim="800000"/>
            <a:headEnd/>
            <a:tailEnd/>
          </a:ln>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1216325" y="1207698"/>
            <a:ext cx="7078283" cy="5040000"/>
          </a:xfrm>
          <a:prstGeom prst="rect">
            <a:avLst/>
          </a:prstGeom>
          <a:noFill/>
          <a:ln w="9525">
            <a:noFill/>
            <a:miter lim="800000"/>
            <a:headEnd/>
            <a:tailEnd/>
          </a:ln>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1319841" y="1155940"/>
            <a:ext cx="6881036" cy="5040000"/>
          </a:xfrm>
          <a:prstGeom prst="rect">
            <a:avLst/>
          </a:prstGeom>
          <a:noFill/>
          <a:ln w="9525">
            <a:noFill/>
            <a:miter lim="800000"/>
            <a:headEnd/>
            <a:tailEnd/>
          </a:ln>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srcRect/>
          <a:stretch>
            <a:fillRect/>
          </a:stretch>
        </p:blipFill>
        <p:spPr bwMode="auto">
          <a:xfrm>
            <a:off x="1112808" y="1069675"/>
            <a:ext cx="7430437" cy="5040000"/>
          </a:xfrm>
          <a:prstGeom prst="rect">
            <a:avLst/>
          </a:prstGeom>
          <a:noFill/>
          <a:ln w="9525">
            <a:noFill/>
            <a:miter lim="800000"/>
            <a:headEnd/>
            <a:tailEnd/>
          </a:ln>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Burkina Faso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srcRect/>
          <a:stretch>
            <a:fillRect/>
          </a:stretch>
        </p:blipFill>
        <p:spPr bwMode="auto">
          <a:xfrm>
            <a:off x="1095555" y="1069675"/>
            <a:ext cx="7360205" cy="5040000"/>
          </a:xfrm>
          <a:prstGeom prst="rect">
            <a:avLst/>
          </a:prstGeom>
          <a:noFill/>
          <a:ln w="9525">
            <a:noFill/>
            <a:miter lim="800000"/>
            <a:headEnd/>
            <a:tailEnd/>
          </a:ln>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srcRect/>
          <a:stretch>
            <a:fillRect/>
          </a:stretch>
        </p:blipFill>
        <p:spPr bwMode="auto">
          <a:xfrm>
            <a:off x="1570008" y="1112808"/>
            <a:ext cx="6605825" cy="5040000"/>
          </a:xfrm>
          <a:prstGeom prst="rect">
            <a:avLst/>
          </a:prstGeom>
          <a:noFill/>
          <a:ln w="9525">
            <a:noFill/>
            <a:miter lim="800000"/>
            <a:headEnd/>
            <a:tailEnd/>
          </a:ln>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srcRect/>
          <a:stretch>
            <a:fillRect/>
          </a:stretch>
        </p:blipFill>
        <p:spPr bwMode="auto">
          <a:xfrm>
            <a:off x="1466491" y="1104181"/>
            <a:ext cx="6342000" cy="5040000"/>
          </a:xfrm>
          <a:prstGeom prst="rect">
            <a:avLst/>
          </a:prstGeom>
          <a:noFill/>
          <a:ln w="9525">
            <a:noFill/>
            <a:miter lim="800000"/>
            <a:headEnd/>
            <a:tailEnd/>
          </a:ln>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6386" name="Picture 2"/>
          <p:cNvPicPr>
            <a:picLocks noChangeAspect="1" noChangeArrowheads="1"/>
          </p:cNvPicPr>
          <p:nvPr/>
        </p:nvPicPr>
        <p:blipFill>
          <a:blip r:embed="rId3" cstate="print"/>
          <a:srcRect/>
          <a:stretch>
            <a:fillRect/>
          </a:stretch>
        </p:blipFill>
        <p:spPr bwMode="auto">
          <a:xfrm>
            <a:off x="1613140" y="1233577"/>
            <a:ext cx="5937605" cy="5040000"/>
          </a:xfrm>
          <a:prstGeom prst="rect">
            <a:avLst/>
          </a:prstGeom>
          <a:noFill/>
          <a:ln w="9525">
            <a:noFill/>
            <a:miter lim="800000"/>
            <a:headEnd/>
            <a:tailEnd/>
          </a:ln>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7410" name="Picture 2"/>
          <p:cNvPicPr>
            <a:picLocks noChangeAspect="1" noChangeArrowheads="1"/>
          </p:cNvPicPr>
          <p:nvPr/>
        </p:nvPicPr>
        <p:blipFill>
          <a:blip r:embed="rId3" cstate="print"/>
          <a:srcRect/>
          <a:stretch>
            <a:fillRect/>
          </a:stretch>
        </p:blipFill>
        <p:spPr bwMode="auto">
          <a:xfrm>
            <a:off x="1595887" y="1043797"/>
            <a:ext cx="6374769" cy="5400000"/>
          </a:xfrm>
          <a:prstGeom prst="rect">
            <a:avLst/>
          </a:prstGeom>
          <a:noFill/>
          <a:ln w="9525">
            <a:noFill/>
            <a:miter lim="800000"/>
            <a:headEnd/>
            <a:tailEnd/>
          </a:ln>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973138"/>
            <a:ext cx="8229600" cy="533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YES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824456"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6.1 </a:t>
            </a:r>
            <a:r>
              <a:rPr lang="en-US" sz="2200" dirty="0"/>
              <a:t>(</a:t>
            </a:r>
            <a:r>
              <a:rPr lang="en-US" sz="2200" dirty="0" smtClean="0"/>
              <a:t>2010)</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16% </a:t>
            </a:r>
            <a:r>
              <a:rPr lang="en-US" sz="2200" dirty="0" smtClean="0"/>
              <a:t>(2011)</a:t>
            </a:r>
            <a:r>
              <a:rPr lang="en-US" sz="2200" b="1" dirty="0" smtClean="0">
                <a:solidFill>
                  <a:srgbClr val="800000"/>
                </a:solidFill>
              </a:rPr>
              <a:t>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$90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12%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36%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$14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$31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652818" y="591561"/>
            <a:ext cx="40719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21382" y="1214755"/>
            <a:ext cx="4074968"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Burkina Faso</a:t>
            </a:r>
            <a:endParaRPr lang="en-US" sz="2800" dirty="0" smtClean="0">
              <a:cs typeface="Calibri" pitchFamily="34" charset="0"/>
            </a:endParaRPr>
          </a:p>
          <a:p>
            <a:pPr>
              <a:spcBef>
                <a:spcPts val="600"/>
              </a:spcBef>
              <a:spcAft>
                <a:spcPts val="600"/>
              </a:spcAft>
              <a:defRPr/>
            </a:pPr>
            <a:r>
              <a:rPr lang="en-US" sz="2800" dirty="0" smtClean="0">
                <a:cs typeface="Calibri" pitchFamily="34" charset="0"/>
              </a:rPr>
              <a:t>The wide bar shows </a:t>
            </a:r>
            <a:r>
              <a:rPr lang="en-US" sz="2800" i="1" dirty="0" smtClean="0">
                <a:cs typeface="Calibri" pitchFamily="34" charset="0"/>
              </a:rPr>
              <a:t>demand for family planning satisfied </a:t>
            </a:r>
            <a:r>
              <a:rPr lang="en-US" sz="2800" dirty="0" smtClean="0">
                <a:cs typeface="Calibri" pitchFamily="34" charset="0"/>
              </a:rPr>
              <a:t>has the greatest </a:t>
            </a:r>
            <a:r>
              <a:rPr lang="en-US" sz="2800" b="1" dirty="0" smtClean="0">
                <a:solidFill>
                  <a:srgbClr val="990033"/>
                </a:solidFill>
                <a:cs typeface="Calibri" pitchFamily="34" charset="0"/>
              </a:rPr>
              <a:t>inequality in coverage. </a:t>
            </a:r>
            <a:endParaRPr lang="en-US" sz="2800" dirty="0" smtClean="0">
              <a:cs typeface="Calibri" pitchFamily="34" charset="0"/>
            </a:endParaRPr>
          </a:p>
          <a:p>
            <a:pPr>
              <a:spcBef>
                <a:spcPts val="600"/>
              </a:spcBef>
              <a:spcAft>
                <a:spcPts val="600"/>
              </a:spcAft>
              <a:defRPr/>
            </a:pPr>
            <a:r>
              <a:rPr lang="en-US" sz="2800" dirty="0" smtClean="0">
                <a:cs typeface="Calibri" pitchFamily="34" charset="0"/>
              </a:rPr>
              <a:t>Other indicators i.e. breastfeeding, ITN use and DTP3 show much smaller </a:t>
            </a:r>
            <a:r>
              <a:rPr lang="en-US" sz="2800" b="1" dirty="0" smtClean="0">
                <a:solidFill>
                  <a:schemeClr val="accent2">
                    <a:lumMod val="75000"/>
                  </a:schemeClr>
                </a:solidFill>
                <a:cs typeface="Calibri" pitchFamily="34" charset="0"/>
              </a:rPr>
              <a:t>gaps</a:t>
            </a:r>
            <a:r>
              <a:rPr lang="en-US" sz="2800" dirty="0" smtClean="0">
                <a:cs typeface="Calibri" pitchFamily="34" charset="0"/>
              </a:rPr>
              <a:t> </a:t>
            </a:r>
            <a:r>
              <a:rPr lang="en-US" sz="2800" b="1" dirty="0" smtClean="0">
                <a:solidFill>
                  <a:schemeClr val="accent2">
                    <a:lumMod val="75000"/>
                  </a:schemeClr>
                </a:solidFill>
                <a:cs typeface="Calibri" pitchFamily="34" charset="0"/>
              </a:rPr>
              <a:t>in coverage</a:t>
            </a:r>
            <a:r>
              <a:rPr lang="en-US" sz="2800" dirty="0" smtClean="0">
                <a:cs typeface="Calibri" pitchFamily="34" charset="0"/>
              </a:rPr>
              <a:t>.</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srcRect/>
          <a:stretch>
            <a:fillRect/>
          </a:stretch>
        </p:blipFill>
        <p:spPr bwMode="auto">
          <a:xfrm>
            <a:off x="785003" y="637049"/>
            <a:ext cx="3505263" cy="5400000"/>
          </a:xfrm>
          <a:prstGeom prst="rect">
            <a:avLst/>
          </a:prstGeom>
          <a:noFill/>
          <a:ln w="9525">
            <a:noFill/>
            <a:miter lim="800000"/>
            <a:headEnd/>
            <a:tailEnd/>
          </a:ln>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Burkina Faso </a:t>
            </a:r>
            <a:endParaRPr lang="en-US" sz="4600" dirty="0"/>
          </a:p>
        </p:txBody>
      </p:sp>
    </p:spTree>
    <p:extLst>
      <p:ext uri="{BB962C8B-B14F-4D97-AF65-F5344CB8AC3E}">
        <p14:creationId xmlns:p14="http://schemas.microsoft.com/office/powerpoint/2010/main" val="343975916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Burkina Faso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57164" y="1741086"/>
            <a:ext cx="5429672" cy="48780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49898" y="1607381"/>
            <a:ext cx="5444203" cy="48780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46860" y="1332551"/>
            <a:ext cx="6650279" cy="48852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44508" y="1287982"/>
            <a:ext cx="6654983" cy="48708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12358</TotalTime>
  <Words>3030</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Burkina Faso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720</cp:revision>
  <cp:lastPrinted>2012-06-12T19:26:24Z</cp:lastPrinted>
  <dcterms:created xsi:type="dcterms:W3CDTF">2008-01-10T17:37:13Z</dcterms:created>
  <dcterms:modified xsi:type="dcterms:W3CDTF">2014-12-03T11:06:36Z</dcterms:modified>
</cp:coreProperties>
</file>