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51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FFFF99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FF3399"/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rgbClr val="ED8A4D"/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2"/>
            <c:invertIfNegative val="0"/>
            <c:bubble3D val="0"/>
            <c:spPr>
              <a:solidFill>
                <a:srgbClr val="ED8A4D"/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3"/>
            <c:invertIfNegative val="0"/>
            <c:bubble3D val="0"/>
            <c:spPr>
              <a:solidFill>
                <a:srgbClr val="ED8A4D"/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4"/>
            <c:invertIfNegative val="0"/>
            <c:bubble3D val="0"/>
            <c:spPr>
              <a:solidFill>
                <a:srgbClr val="ED8A4D"/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5"/>
            <c:invertIfNegative val="0"/>
            <c:bubble3D val="0"/>
            <c:spPr>
              <a:solidFill>
                <a:srgbClr val="ED8A4D"/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6"/>
            <c:invertIfNegative val="0"/>
            <c:bubble3D val="0"/>
            <c:spPr>
              <a:solidFill>
                <a:srgbClr val="FFFF00"/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7"/>
            <c:invertIfNegative val="0"/>
            <c:bubble3D val="0"/>
            <c:spPr>
              <a:solidFill>
                <a:srgbClr val="FFFF00"/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8"/>
            <c:invertIfNegative val="0"/>
            <c:bubble3D val="0"/>
            <c:spPr>
              <a:solidFill>
                <a:srgbClr val="FFFF00"/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9"/>
            <c:invertIfNegative val="0"/>
            <c:bubble3D val="0"/>
            <c:spPr>
              <a:solidFill>
                <a:srgbClr val="FFFF00"/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10"/>
            <c:invertIfNegative val="0"/>
            <c:bubble3D val="0"/>
            <c:spPr>
              <a:solidFill>
                <a:srgbClr val="99FF66"/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11"/>
            <c:invertIfNegative val="0"/>
            <c:bubble3D val="0"/>
            <c:spPr>
              <a:solidFill>
                <a:srgbClr val="00CC99"/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12"/>
            <c:invertIfNegative val="0"/>
            <c:bubble3D val="0"/>
            <c:spPr>
              <a:solidFill>
                <a:srgbClr val="1F497D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13"/>
            <c:invertIfNegative val="0"/>
            <c:bubble3D val="0"/>
            <c:spPr>
              <a:solidFill>
                <a:srgbClr val="1F497D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14"/>
            <c:invertIfNegative val="0"/>
            <c:bubble3D val="0"/>
            <c:spPr>
              <a:solidFill>
                <a:srgbClr val="1F497D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15"/>
            <c:invertIfNegative val="0"/>
            <c:bubble3D val="0"/>
            <c:spPr>
              <a:solidFill>
                <a:srgbClr val="1F497D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16"/>
            <c:invertIfNegative val="0"/>
            <c:bubble3D val="0"/>
            <c:spPr>
              <a:solidFill>
                <a:srgbClr val="1F497D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17"/>
            <c:invertIfNegative val="0"/>
            <c:bubble3D val="0"/>
            <c:spPr>
              <a:solidFill>
                <a:srgbClr val="1F497D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18"/>
            <c:invertIfNegative val="0"/>
            <c:bubble3D val="0"/>
            <c:spPr>
              <a:solidFill>
                <a:srgbClr val="1F497D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19"/>
            <c:invertIfNegative val="0"/>
            <c:bubble3D val="0"/>
            <c:spPr>
              <a:solidFill>
                <a:srgbClr val="1F497D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20"/>
            <c:invertIfNegative val="0"/>
            <c:bubble3D val="0"/>
            <c:spPr>
              <a:gradFill>
                <a:gsLst>
                  <a:gs pos="0">
                    <a:srgbClr val="A603AB"/>
                  </a:gs>
                  <a:gs pos="21001">
                    <a:srgbClr val="0819FB"/>
                  </a:gs>
                  <a:gs pos="35001">
                    <a:srgbClr val="1A8D48"/>
                  </a:gs>
                  <a:gs pos="52000">
                    <a:srgbClr val="FFFF00"/>
                  </a:gs>
                  <a:gs pos="73000">
                    <a:srgbClr val="EE3F17"/>
                  </a:gs>
                  <a:gs pos="88000">
                    <a:srgbClr val="E81766"/>
                  </a:gs>
                  <a:gs pos="100000">
                    <a:srgbClr val="A603AB"/>
                  </a:gs>
                </a:gsLst>
                <a:lin ang="5400000" scaled="0"/>
              </a:gradFill>
              <a:ln>
                <a:solidFill>
                  <a:sysClr val="windowText" lastClr="000000"/>
                </a:solidFill>
              </a:ln>
            </c:spPr>
          </c:dPt>
          <c:dLbls>
            <c:txPr>
              <a:bodyPr/>
              <a:lstStyle/>
              <a:p>
                <a:pPr>
                  <a:defRPr sz="1400">
                    <a:solidFill>
                      <a:schemeClr val="tx1">
                        <a:lumMod val="95000"/>
                        <a:lumOff val="5000"/>
                      </a:schemeClr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Sheet1!$A$2:$A$22</c:f>
              <c:strCache>
                <c:ptCount val="21"/>
                <c:pt idx="0">
                  <c:v>Demand for family planning satisfied</c:v>
                </c:pt>
                <c:pt idx="1">
                  <c:v>Antenatal care (≥ 1 visit)</c:v>
                </c:pt>
                <c:pt idx="2">
                  <c:v>Antenatal care (4+ visits)</c:v>
                </c:pt>
                <c:pt idx="3">
                  <c:v>IPTp for malaria</c:v>
                </c:pt>
                <c:pt idx="4">
                  <c:v>Neonatal tetanus protection</c:v>
                </c:pt>
                <c:pt idx="5">
                  <c:v>Skilled attendant at birth</c:v>
                </c:pt>
                <c:pt idx="6">
                  <c:v>Postnatal visit for mother </c:v>
                </c:pt>
                <c:pt idx="7">
                  <c:v>Early initiation of breastfeeding</c:v>
                </c:pt>
                <c:pt idx="8">
                  <c:v>Exclusive breastfeeding </c:v>
                </c:pt>
                <c:pt idx="9">
                  <c:v>Introduction of foods</c:v>
                </c:pt>
                <c:pt idx="10">
                  <c:v>DTP3 immunization</c:v>
                </c:pt>
                <c:pt idx="11">
                  <c:v>Measles immunization</c:v>
                </c:pt>
                <c:pt idx="12">
                  <c:v>HiB3</c:v>
                </c:pt>
                <c:pt idx="13">
                  <c:v>Vitamin A supplementation (2 doses)</c:v>
                </c:pt>
                <c:pt idx="14">
                  <c:v>Children sleeping under ITNs</c:v>
                </c:pt>
                <c:pt idx="15">
                  <c:v>Careseeking for pneumonia</c:v>
                </c:pt>
                <c:pt idx="16">
                  <c:v>Antibiotics for pneumonia</c:v>
                </c:pt>
                <c:pt idx="17">
                  <c:v>Malaria treatment</c:v>
                </c:pt>
                <c:pt idx="18">
                  <c:v>Diarrhoea treatment (ORS)</c:v>
                </c:pt>
                <c:pt idx="19">
                  <c:v>Improved sanitation facilities </c:v>
                </c:pt>
                <c:pt idx="20">
                  <c:v>Improved drinking water sources</c:v>
                </c:pt>
              </c:strCache>
            </c:strRef>
          </c:cat>
          <c:val>
            <c:numRef>
              <c:f>Sheet1!$B$2:$B$22</c:f>
              <c:numCache>
                <c:formatCode>General</c:formatCode>
                <c:ptCount val="21"/>
                <c:pt idx="0">
                  <c:v>56</c:v>
                </c:pt>
                <c:pt idx="1">
                  <c:v>88</c:v>
                </c:pt>
                <c:pt idx="2">
                  <c:v>55</c:v>
                </c:pt>
                <c:pt idx="3">
                  <c:v>13</c:v>
                </c:pt>
                <c:pt idx="4">
                  <c:v>85</c:v>
                </c:pt>
                <c:pt idx="5">
                  <c:v>57</c:v>
                </c:pt>
                <c:pt idx="6">
                  <c:v>41</c:v>
                </c:pt>
                <c:pt idx="7">
                  <c:v>46</c:v>
                </c:pt>
                <c:pt idx="8">
                  <c:v>37</c:v>
                </c:pt>
                <c:pt idx="9">
                  <c:v>73</c:v>
                </c:pt>
                <c:pt idx="10">
                  <c:v>85</c:v>
                </c:pt>
                <c:pt idx="11">
                  <c:v>84</c:v>
                </c:pt>
                <c:pt idx="12">
                  <c:v>83</c:v>
                </c:pt>
                <c:pt idx="13">
                  <c:v>92</c:v>
                </c:pt>
                <c:pt idx="14">
                  <c:v>34</c:v>
                </c:pt>
                <c:pt idx="15">
                  <c:v>55</c:v>
                </c:pt>
                <c:pt idx="16">
                  <c:v>39</c:v>
                </c:pt>
                <c:pt idx="17">
                  <c:v>25</c:v>
                </c:pt>
                <c:pt idx="18">
                  <c:v>33</c:v>
                </c:pt>
                <c:pt idx="19">
                  <c:v>40</c:v>
                </c:pt>
                <c:pt idx="20">
                  <c:v>76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"/>
        <c:axId val="169593856"/>
        <c:axId val="169599744"/>
      </c:barChart>
      <c:catAx>
        <c:axId val="169593856"/>
        <c:scaling>
          <c:orientation val="minMax"/>
        </c:scaling>
        <c:delete val="0"/>
        <c:axPos val="b"/>
        <c:majorTickMark val="out"/>
        <c:minorTickMark val="none"/>
        <c:tickLblPos val="nextTo"/>
        <c:crossAx val="169599744"/>
        <c:crosses val="autoZero"/>
        <c:auto val="1"/>
        <c:lblAlgn val="ctr"/>
        <c:lblOffset val="100"/>
        <c:noMultiLvlLbl val="0"/>
      </c:catAx>
      <c:valAx>
        <c:axId val="169599744"/>
        <c:scaling>
          <c:orientation val="minMax"/>
          <c:max val="100"/>
        </c:scaling>
        <c:delete val="0"/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General" sourceLinked="1"/>
        <c:majorTickMark val="none"/>
        <c:minorTickMark val="none"/>
        <c:tickLblPos val="nextTo"/>
        <c:crossAx val="169593856"/>
        <c:crosses val="autoZero"/>
        <c:crossBetween val="between"/>
        <c:majorUnit val="20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200">
          <a:latin typeface="Arial" pitchFamily="34" charset="0"/>
          <a:cs typeface="Arial" pitchFamily="34" charset="0"/>
        </a:defRPr>
      </a:pPr>
      <a:endParaRPr lang="en-US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9659AD-2EAF-49DF-B291-90A8680AB84F}" type="datetimeFigureOut">
              <a:rPr lang="en-US" smtClean="0"/>
              <a:t>6/7/2013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432535-C9EE-43CC-9954-2AA158360E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27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511523-DB6B-4210-97B0-6C05E02C44B1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295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FB88B1-F16F-4982-9344-E17AE9BBEDAB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630613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B01B80-ABB8-4A5B-8E53-886F14E1D1C0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017339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3D9800-FD6A-47B7-8C2A-15B759A4C4A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093999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1279906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3433763" y="634365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6108700" y="634365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A00E37-FA4A-4961-B436-9E6570713D5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2540482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3433763" y="634365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6108700" y="634365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068505-9AFC-49DE-9A59-82CFD5BFD8D9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455490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3433763" y="634365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6108700" y="634365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FE20C7-E5D2-48D8-8F10-001AC2577D9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459185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3433763" y="634365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6108700" y="634365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EAB842-DD79-4402-9EE8-ADC69A4FC2F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306156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3433763" y="634365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6108700" y="634365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04B282-AB06-4441-AEA1-7680B63E9BBA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317566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3433763" y="634365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6108700" y="634365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31AA7-B091-4CC4-A874-DEA3ED061785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731995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3433763" y="634365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6108700" y="634365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E69C7E-B973-4B94-BF5C-53E37EB80BF0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462738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364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990033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buClr>
                <a:srgbClr val="990033"/>
              </a:buClr>
              <a:buFont typeface="Wingdings" pitchFamily="2" charset="2"/>
              <a:buChar char="§"/>
              <a:defRPr/>
            </a:lvl1pPr>
            <a:lvl2pPr>
              <a:buClr>
                <a:srgbClr val="990033"/>
              </a:buClr>
              <a:buSzPct val="80000"/>
              <a:buFont typeface="Wingdings 3" pitchFamily="18" charset="2"/>
              <a:buChar char="["/>
              <a:defRPr/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97D05D-E46F-4081-BE0A-7E028220285D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005758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3433763" y="634365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6108700" y="634365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D8828-393D-4400-825B-87152D6D1A4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414065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7500" y="722313"/>
            <a:ext cx="8637588" cy="762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8613" y="1941513"/>
            <a:ext cx="4027487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8500" y="1941513"/>
            <a:ext cx="4029075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3433763" y="634365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6108700" y="634365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EB4A0-1EC3-436D-9C9A-BFFFEEF01460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84942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3433763" y="634365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6108700" y="634365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405E26-0030-4A5D-8F02-67EADD8784F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091122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3433763" y="634365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6108700" y="634365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3D9C06-F601-43E5-82AA-B889D5FE22BB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9782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3433763" y="634365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6108700" y="634365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F243D-DE21-4198-A1C8-63670D070429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22532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3433763" y="634365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6108700" y="634365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10FA93-8E96-40ED-B979-7844A48D214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266130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3433763" y="634365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6108700" y="634365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D4F64B-16D3-4C54-A59B-79ABC02F98A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239175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3433763" y="634365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6108700" y="634365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98370-55E1-49AD-B9B6-03D60B32157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857803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3433763" y="634365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6108700" y="634365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3D3DA7-BC9F-4C38-A040-0DFB191994A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605013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7500" y="722313"/>
            <a:ext cx="8637588" cy="762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8613" y="1941513"/>
            <a:ext cx="4027487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508500" y="1941513"/>
            <a:ext cx="4029075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 smtClean="0"/>
              <a:t>Click icon to add chart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3433763" y="634365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6108700" y="634365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0971FC-42CB-4ED9-8A48-CFA6C0F3AEF6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341660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rgbClr val="990033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E748C6-1026-43AC-9F96-43477E9A992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031467"/>
      </p:ext>
    </p:extLst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3433763" y="634365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6108700" y="634365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77B53E-A832-4693-947F-6B28BD0B7A39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084601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 smtClean="0"/>
              <a:t>Click icon to add table</a:t>
            </a:r>
            <a:endParaRPr 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6EEB3-C8AD-475D-9F78-BE790B7D483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12697"/>
      </p:ext>
    </p:extLst>
  </p:cSld>
  <p:clrMapOvr>
    <a:masterClrMapping/>
  </p:clrMapOvr>
  <p:transition>
    <p:fade/>
  </p:transition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9086349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3433763" y="634365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6108700" y="634365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A00E37-FA4A-4961-B436-9E6570713D5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828245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3433763" y="634365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6108700" y="634365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068505-9AFC-49DE-9A59-82CFD5BFD8D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810728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3433763" y="634365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6108700" y="634365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FE20C7-E5D2-48D8-8F10-001AC2577D9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4217534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3433763" y="634365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6108700" y="634365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EAB842-DD79-4402-9EE8-ADC69A4FC2F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991763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3433763" y="634365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6108700" y="634365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04B282-AB06-4441-AEA1-7680B63E9BB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403749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3433763" y="634365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6108700" y="634365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31AA7-B091-4CC4-A874-DEA3ED06178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446681"/>
      </p:ext>
    </p:extLst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3433763" y="634365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6108700" y="634365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E69C7E-B973-4B94-BF5C-53E37EB80BF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789684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804" y="785802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990033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FADF6E-AED2-4396-A908-1651CC96AF1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999393"/>
      </p:ext>
    </p:extLst>
  </p:cSld>
  <p:clrMapOvr>
    <a:masterClrMapping/>
  </p:clrMapOvr>
  <p:transition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3433763" y="634365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6108700" y="634365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D8828-393D-4400-825B-87152D6D1A4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810094"/>
      </p:ext>
    </p:extLst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3433763" y="634365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6108700" y="634365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405E26-0030-4A5D-8F02-67EADD8784F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996399"/>
      </p:ext>
    </p:extLst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3433763" y="634365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6108700" y="634365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3D9C06-F601-43E5-82AA-B889D5FE22B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058359"/>
      </p:ext>
    </p:extLst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3433763" y="634365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6108700" y="634365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F243D-DE21-4198-A1C8-63670D07042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4437256"/>
      </p:ext>
    </p:extLst>
  </p:cSld>
  <p:clrMapOvr>
    <a:masterClrMapping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3433763" y="634365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6108700" y="634365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10FA93-8E96-40ED-B979-7844A48D214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62003"/>
      </p:ext>
    </p:extLst>
  </p:cSld>
  <p:clrMapOvr>
    <a:masterClrMapping/>
  </p:clrMapOvr>
  <p:transition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3433763" y="634365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6108700" y="634365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D4F64B-16D3-4C54-A59B-79ABC02F98A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639349"/>
      </p:ext>
    </p:extLst>
  </p:cSld>
  <p:clrMapOvr>
    <a:masterClrMapping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3433763" y="634365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6108700" y="634365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98370-55E1-49AD-B9B6-03D60B32157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416798"/>
      </p:ext>
    </p:extLst>
  </p:cSld>
  <p:clrMapOvr>
    <a:masterClrMapping/>
  </p:clrMapOvr>
  <p:transition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3433763" y="634365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6108700" y="634365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3D3DA7-BC9F-4C38-A040-0DFB191994A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790822"/>
      </p:ext>
    </p:extLst>
  </p:cSld>
  <p:clrMapOvr>
    <a:masterClrMapping/>
  </p:clrMapOvr>
  <p:transition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3433763" y="634365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6108700" y="634365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77B53E-A832-4693-947F-6B28BD0B7A3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472673"/>
      </p:ext>
    </p:extLst>
  </p:cSld>
  <p:clrMapOvr>
    <a:masterClrMapping/>
  </p:clrMapOvr>
  <p:transition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spcAft>
                <a:spcPts val="1800"/>
              </a:spcAft>
              <a:defRPr/>
            </a:lvl1pPr>
            <a:lvl2pPr>
              <a:spcBef>
                <a:spcPts val="0"/>
              </a:spcBef>
              <a:spcAft>
                <a:spcPts val="600"/>
              </a:spcAft>
              <a:defRPr/>
            </a:lvl2pPr>
            <a:lvl3pPr>
              <a:spcBef>
                <a:spcPts val="0"/>
              </a:spcBef>
              <a:spcAft>
                <a:spcPts val="600"/>
              </a:spcAft>
              <a:defRPr/>
            </a:lvl3pPr>
            <a:lvl4pPr>
              <a:spcBef>
                <a:spcPts val="0"/>
              </a:spcBef>
              <a:spcAft>
                <a:spcPts val="600"/>
              </a:spcAft>
              <a:defRPr/>
            </a:lvl4pPr>
            <a:lvl5pPr>
              <a:spcBef>
                <a:spcPts val="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4" name="Picture 3" descr="cherg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077200" y="152400"/>
            <a:ext cx="785368" cy="239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998563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5585C5-0D60-4245-8C5A-423261F3C72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296029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5CF34E-E1AA-44E1-9A99-5F69EFE29B6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106755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2661281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3D4FA2-A0B6-4DD1-96FE-F6B0B9AC92C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08376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559763-4845-4D5B-9E80-5B0AA350297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29761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/>
          <p:cNvPicPr>
            <a:picLocks noChangeAspect="1" noChangeArrowheads="1"/>
          </p:cNvPicPr>
          <p:nvPr/>
        </p:nvPicPr>
        <p:blipFill>
          <a:blip r:embed="rId51" cstate="print"/>
          <a:srcRect l="13901" t="26044" r="15279" b="33716"/>
          <a:stretch>
            <a:fillRect/>
          </a:stretch>
        </p:blipFill>
        <p:spPr bwMode="auto">
          <a:xfrm>
            <a:off x="0" y="0"/>
            <a:ext cx="27717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8"/>
          <p:cNvPicPr>
            <a:picLocks noChangeAspect="1" noChangeArrowheads="1"/>
          </p:cNvPicPr>
          <p:nvPr/>
        </p:nvPicPr>
        <p:blipFill>
          <a:blip r:embed="rId52" cstate="print"/>
          <a:srcRect/>
          <a:stretch>
            <a:fillRect/>
          </a:stretch>
        </p:blipFill>
        <p:spPr bwMode="auto">
          <a:xfrm>
            <a:off x="8636000" y="5876925"/>
            <a:ext cx="50800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FC6EEB3-C8AD-475D-9F78-BE790B7D4834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683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</p:sldLayoutIdLst>
  <p:transition>
    <p:fade/>
  </p:transition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699792" y="332656"/>
            <a:ext cx="6444208" cy="692696"/>
          </a:xfrm>
        </p:spPr>
        <p:txBody>
          <a:bodyPr>
            <a:noAutofit/>
          </a:bodyPr>
          <a:lstStyle/>
          <a:p>
            <a:pPr algn="l"/>
            <a:r>
              <a:rPr lang="en-US" sz="2400" b="1" kern="1200" dirty="0" smtClean="0">
                <a:solidFill>
                  <a:srgbClr val="800000"/>
                </a:solidFill>
                <a:latin typeface="+mn-lt"/>
                <a:ea typeface="+mn-ea"/>
                <a:cs typeface="+mn-cs"/>
              </a:rPr>
              <a:t>Sample template for coverage </a:t>
            </a:r>
            <a:endParaRPr lang="en-US" sz="2400" b="1" kern="1200" dirty="0">
              <a:solidFill>
                <a:srgbClr val="80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35496" y="3598773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u="sng" dirty="0">
                <a:solidFill>
                  <a:prstClr val="black"/>
                </a:solidFill>
                <a:latin typeface="Calibri"/>
              </a:rPr>
              <a:t>Source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:</a:t>
            </a:r>
          </a:p>
          <a:p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Put the source survey(s) here</a:t>
            </a:r>
            <a:endParaRPr lang="en-US" sz="12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980728"/>
            <a:ext cx="9180512" cy="598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2818558216"/>
              </p:ext>
            </p:extLst>
          </p:nvPr>
        </p:nvGraphicFramePr>
        <p:xfrm>
          <a:off x="323528" y="1603375"/>
          <a:ext cx="8077200" cy="5026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394055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untdow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13</Words>
  <Application>Microsoft Office PowerPoint</Application>
  <PresentationFormat>On-screen Show (4:3)</PresentationFormat>
  <Paragraphs>4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Countdown</vt:lpstr>
      <vt:lpstr>Sample template for coverage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jbryce</dc:creator>
  <cp:lastModifiedBy>jbryce</cp:lastModifiedBy>
  <cp:revision>2</cp:revision>
  <dcterms:created xsi:type="dcterms:W3CDTF">2013-06-07T15:33:20Z</dcterms:created>
  <dcterms:modified xsi:type="dcterms:W3CDTF">2013-06-07T15:36:13Z</dcterms:modified>
</cp:coreProperties>
</file>